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2" r:id="rId3"/>
    <p:sldId id="276" r:id="rId4"/>
    <p:sldId id="261" r:id="rId5"/>
    <p:sldId id="267" r:id="rId6"/>
    <p:sldId id="266" r:id="rId7"/>
    <p:sldId id="269" r:id="rId8"/>
    <p:sldId id="275" r:id="rId9"/>
    <p:sldId id="274" r:id="rId10"/>
    <p:sldId id="273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8E8D"/>
    <a:srgbClr val="E9A451"/>
    <a:srgbClr val="2B27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6D9F66E-5EB9-4882-86FB-DCBF35E3C3E4}" styleName="Styl pośredni 4 — Ak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Styl pośredni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7853C-536D-4A76-A0AE-DD22124D55A5}" styleName="Styl z motywem 1 — Ak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7B26C5-4107-4FEC-AEDC-1716B250A1EF}" styleName="Styl jasny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Styl pośredni 3 — Ak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386" autoAdjust="0"/>
    <p:restoredTop sz="94660"/>
  </p:normalViewPr>
  <p:slideViewPr>
    <p:cSldViewPr snapToGrid="0">
      <p:cViewPr varScale="1">
        <p:scale>
          <a:sx n="77" d="100"/>
          <a:sy n="77" d="100"/>
        </p:scale>
        <p:origin x="67" y="2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708" y="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D10D6D26-E880-48B0-96B4-A398B279973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38D06F79-BCF1-430B-AEC1-F61000774A3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B6146-D6B1-4145-AECC-8E243B462C99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A5FE994A-73FB-498C-BB08-A792442DABD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258A939-49CD-4321-9690-55FB226751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93F3F-9408-4D3E-9C6E-A59DCF842B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251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E06296-7312-4DFE-99BD-4101B15BAC04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C6B92E-2A26-4217-9DA0-80FFEA138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40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BFA525-98A1-4D61-B875-DD075CDF8D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B791F18-2ADD-4EFF-8897-6F5F6F7B8A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F445115-A2EE-457F-B4F9-33DA8B4D4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5C849-B337-48CF-AFBB-1731E8EA972B}" type="datetimeFigureOut">
              <a:rPr lang="en-GB" smtClean="0"/>
              <a:t>11/11/2021</a:t>
            </a:fld>
            <a:endParaRPr lang="en-GB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BCD3FED-1607-4539-88E9-208F691D0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9602C6C-33EB-4827-968A-0D363B476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F182-A1C6-46F8-9C7B-73AB6EAAE5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836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A117B9-EFC2-482E-BCEE-8890AA44E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8A8567E-E2EC-4109-84D4-05668C4DC6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01E53C7-1E63-4885-B5CA-4C0A3DFD5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5C849-B337-48CF-AFBB-1731E8EA972B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8D1DB29-84FA-4452-8415-2E2A6AB55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8A55E6D-1085-477B-9BF3-2C45D1BB7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F182-A1C6-46F8-9C7B-73AB6EAAE5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099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E8C8A86E-C83F-48AC-B71A-7AEA70B176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F86B4CBE-C5C9-4186-B0E9-B341629BE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207025A-942F-4376-8B33-D3014982D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5C849-B337-48CF-AFBB-1731E8EA972B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0FA6CCE-A48B-47B2-BA57-3793D2076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E73B502-A5BC-45E1-867E-9F18E251C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F182-A1C6-46F8-9C7B-73AB6EAAE5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154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807E18-38EB-4FB0-9D17-DBE8571A2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D15B3C-0B18-449A-9442-BF4551DBE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83A8ABF-F6EA-4B7A-AD13-8FDD46EB4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5C849-B337-48CF-AFBB-1731E8EA972B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3DE7938-4D35-46D2-9738-CC2F32BA8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B702CB8-9C8E-4B05-8AE2-E9C94269B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F182-A1C6-46F8-9C7B-73AB6EAAE5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562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140BBC-F27A-4E7F-9384-25DC6B46A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6557B57-38A9-46A7-9671-1B8662FF44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54C38DB-4A26-47A6-9F28-BE5C97EEC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5C849-B337-48CF-AFBB-1731E8EA972B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C225CE7-0846-4800-AD20-E4E0F5B90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892AB29-F7C7-467A-96D3-95406F971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F182-A1C6-46F8-9C7B-73AB6EAAE5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039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AF2CE4-0822-4985-8B33-EAACBAA8F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3CB4ABB-24E6-4040-B061-38F7BFBADA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9F7C1E9-8A18-4B8E-A3E2-01284DFF61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D43423F-E4A7-4FC0-803A-2F2F14046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5C849-B337-48CF-AFBB-1731E8EA972B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96D711B-3E14-4569-A7D2-20AE4B0EC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6FADE74-DB28-4075-8F2D-40033DEAD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F182-A1C6-46F8-9C7B-73AB6EAAE5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882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F94DC4-AA92-4D01-BEE9-66F5B2E15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A47BA39-A7ED-4ECC-9773-4B9E0B5948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78862B4-6568-4FE5-BA55-01C2441419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677E16D-B4CD-4F53-A36D-5EE26FFF6D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C0060EED-1BBB-469A-97A7-DDEF15A432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E963C500-F793-4E18-B3DA-032DA2CA4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5C849-B337-48CF-AFBB-1731E8EA972B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B25229BA-2ADF-4C33-B626-DA115FF3C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DBFB4200-773C-4619-BA4E-DA7B0A2F9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F182-A1C6-46F8-9C7B-73AB6EAAE5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837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741342-7E23-4CD8-99E2-56E00712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01A1256F-9915-470D-941B-AED29D884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5C849-B337-48CF-AFBB-1731E8EA972B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D56FB6C1-0F4D-4F27-B6AF-993D1DD11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F2B93ED9-121A-4AE0-B41C-19CD9D7E9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F182-A1C6-46F8-9C7B-73AB6EAAE5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234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5DFA394D-57FA-43EC-A40A-51D94127A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5C849-B337-48CF-AFBB-1731E8EA972B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9EC07CF8-E8F6-48B3-AAD9-8E7759A3A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51E6A4E-B2B8-4FC5-A10B-94053358B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F182-A1C6-46F8-9C7B-73AB6EAAE5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655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B29397-6A2C-4E12-9F9C-F5C76E339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2E25376-FA9F-4030-9133-C81166473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8D0D28F-0956-4FF1-AAEC-CFAAB6A421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5237D15-5EB5-4BAC-ADEB-179E77FC5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5C849-B337-48CF-AFBB-1731E8EA972B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D333680-E6E1-4D61-96AA-EBA6F7E77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E2BDCDD-0D6A-4AE9-939F-E07EEA761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F182-A1C6-46F8-9C7B-73AB6EAAE5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698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772A2F-C42C-4F1B-8AEA-B62BACB84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B37D41C5-5228-4D46-BBFE-21BDBF5184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0DBFE87-15A3-4973-9B61-F22D14869C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85C082F-CA87-4759-BF13-22F37971D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5C849-B337-48CF-AFBB-1731E8EA972B}" type="datetimeFigureOut">
              <a:rPr lang="en-GB" smtClean="0"/>
              <a:t>11/11/2021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13C9EB9-DE64-4A88-BE29-6F6F1DEAB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A3741EC-6B69-4754-9420-AFDF39A29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F182-A1C6-46F8-9C7B-73AB6EAAE5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386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B9C6DC49-8579-43AB-8FC3-F2D30BFC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D8C2AF5-7B54-4D5F-B5FE-CBA5FF9B7E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79374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GB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0389E5D-7AE5-4F4D-B254-896CA1B8FF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5C849-B337-48CF-AFBB-1731E8EA972B}" type="datetimeFigureOut">
              <a:rPr lang="en-GB" smtClean="0"/>
              <a:t>11/11/2021</a:t>
            </a:fld>
            <a:endParaRPr lang="en-GB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B189312-1663-4CFD-9C43-EFD39605D9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0DDCDE0-F903-429C-947B-7DB22FCDA0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CF182-A1C6-46F8-9C7B-73AB6EAAE5CF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39DFAA04-435C-4362-9E64-2A3F6454FB61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821" y="103262"/>
            <a:ext cx="2364867" cy="1152144"/>
          </a:xfrm>
          <a:prstGeom prst="rect">
            <a:avLst/>
          </a:prstGeom>
        </p:spPr>
      </p:pic>
      <p:sp>
        <p:nvSpPr>
          <p:cNvPr id="32" name="Rectangle 4">
            <a:extLst>
              <a:ext uri="{FF2B5EF4-FFF2-40B4-BE49-F238E27FC236}">
                <a16:creationId xmlns:a16="http://schemas.microsoft.com/office/drawing/2014/main" id="{B88AEE97-3E4C-4CCA-8ECF-9B353A21F57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66725" y="6308079"/>
            <a:ext cx="28575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ja-JP" sz="600" b="0" i="0" u="none" strike="noStrike" cap="none" normalizeH="0" baseline="0" dirty="0" err="1">
                <a:ln>
                  <a:noFill/>
                </a:ln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Funded</a:t>
            </a:r>
            <a:r>
              <a:rPr kumimoji="0" lang="pl-PL" altLang="ja-JP" sz="6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by the Horizon 2020 Framework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ja-JP" sz="6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Programme of the European Union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6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RoundBaltic </a:t>
            </a:r>
            <a:r>
              <a:rPr kumimoji="0" lang="en-US" altLang="ja-JP" sz="600" b="0" i="0" u="none" strike="noStrike" cap="none" normalizeH="0" baseline="0" dirty="0" err="1">
                <a:ln>
                  <a:noFill/>
                </a:ln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RoundBaltic</a:t>
            </a:r>
            <a:r>
              <a:rPr kumimoji="0" lang="en-US" altLang="ja-JP" sz="6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Promotion of  Smart Finance for Smart Buildings in the Baltic Region with focus on Poland,</a:t>
            </a:r>
            <a:r>
              <a:rPr kumimoji="0" lang="pl-PL" altLang="ja-JP" sz="6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n-GB" altLang="ja-JP" sz="6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Latvia and Denmark, H2020 </a:t>
            </a:r>
            <a:r>
              <a:rPr kumimoji="0" lang="pl-PL" altLang="ja-JP" sz="6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GA no.</a:t>
            </a:r>
            <a:r>
              <a:rPr kumimoji="0" lang="en-GB" altLang="ja-JP" sz="6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957051 </a:t>
            </a:r>
            <a:endParaRPr kumimoji="0" lang="en-GB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33" name="Picture 9">
            <a:extLst>
              <a:ext uri="{FF2B5EF4-FFF2-40B4-BE49-F238E27FC236}">
                <a16:creationId xmlns:a16="http://schemas.microsoft.com/office/drawing/2014/main" id="{79B1C248-6D37-4643-A7CD-22A65AF263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62889"/>
            <a:ext cx="537630" cy="358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E1E790D5-B4A7-479A-ABFE-76F834E95268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0627571" y="3230217"/>
            <a:ext cx="1603064" cy="3637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538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roundbaltic.eu/first-learning-event/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roundbaltic@sape.org.pl" TargetMode="External"/><Relationship Id="rId2" Type="http://schemas.openxmlformats.org/officeDocument/2006/relationships/hyperlink" Target="http://www.sape.org.pl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krajkiewicz@nape.p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energy/topics/energy-efficiency/financing-energy-efficiency/sustainable-energy-investment-forums/roundtable-finance-energy-efficiency-poland-15-may-2018-warsaw-poland_en?redir=1" TargetMode="External"/><Relationship Id="rId2" Type="http://schemas.openxmlformats.org/officeDocument/2006/relationships/hyperlink" Target="https://ec.europa.eu/energy/en/events/financing-energy-efficiency-poland-czech-republic-slovakia-and-lithuania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ec.europa.eu/energy/topics/energy-efficiency/financing-energy-efficiency/sustainable-energy-investment-forums/second-roundtable-finance-energy-efficiency-27-march-2019-warsaw-poland_en?redir=1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sape.org.pl/roundbaltic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roundbaltic.eu/pl/wiadomosci-i-wydarzenia/wydarzenia/" TargetMode="External"/><Relationship Id="rId2" Type="http://schemas.openxmlformats.org/officeDocument/2006/relationships/hyperlink" Target="mailto:agencja@auipe.pl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sape.org.pl/roundbaltic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0399ADB2-C482-4531-8DC9-C943241712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4913" y="2694953"/>
            <a:ext cx="9144000" cy="1655762"/>
          </a:xfrm>
        </p:spPr>
        <p:txBody>
          <a:bodyPr>
            <a:noAutofit/>
          </a:bodyPr>
          <a:lstStyle/>
          <a:p>
            <a:r>
              <a:rPr lang="pl-PL" sz="3600" dirty="0"/>
              <a:t> </a:t>
            </a:r>
            <a:r>
              <a:rPr lang="pl-PL" i="1" dirty="0"/>
              <a:t>Wsparcie poprawy inwestycji w zakresie efektywności energetycznej w regionie Morza Bałtyckiego ze szczególnym uwzględnieniem </a:t>
            </a:r>
          </a:p>
          <a:p>
            <a:r>
              <a:rPr lang="pl-PL" i="1" dirty="0"/>
              <a:t>Polski, Łotwy i Danii.</a:t>
            </a:r>
          </a:p>
          <a:p>
            <a:endParaRPr lang="pl-PL" dirty="0"/>
          </a:p>
          <a:p>
            <a:r>
              <a:rPr lang="pl-PL" sz="3200" dirty="0"/>
              <a:t>Katarzyna Rajkiewicz   -    SAPE Polska</a:t>
            </a:r>
          </a:p>
          <a:p>
            <a:endParaRPr lang="en-GB" dirty="0"/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7DA8088F-130C-423A-851C-C56DE125EE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6068" y="1431234"/>
            <a:ext cx="10333383" cy="1263719"/>
          </a:xfrm>
        </p:spPr>
        <p:txBody>
          <a:bodyPr>
            <a:noAutofit/>
          </a:bodyPr>
          <a:lstStyle/>
          <a:p>
            <a:r>
              <a:rPr lang="pl-PL" sz="3600" dirty="0" err="1"/>
              <a:t>Round</a:t>
            </a:r>
            <a:r>
              <a:rPr lang="pl-PL" sz="3600" dirty="0"/>
              <a:t> </a:t>
            </a:r>
            <a:r>
              <a:rPr lang="pl-PL" sz="3600" dirty="0" err="1"/>
              <a:t>Baltic</a:t>
            </a:r>
            <a:r>
              <a:rPr lang="pl-PL" sz="3600" dirty="0"/>
              <a:t> - </a:t>
            </a:r>
            <a:r>
              <a:rPr lang="pl-PL" sz="3600" dirty="0" err="1"/>
              <a:t>bridging</a:t>
            </a:r>
            <a:r>
              <a:rPr lang="pl-PL" sz="3600" dirty="0"/>
              <a:t> Energy </a:t>
            </a:r>
            <a:r>
              <a:rPr lang="pl-PL" sz="3600" dirty="0" err="1"/>
              <a:t>efficiency</a:t>
            </a:r>
            <a:r>
              <a:rPr lang="pl-PL" sz="3600" dirty="0"/>
              <a:t> and </a:t>
            </a:r>
            <a:r>
              <a:rPr lang="pl-PL" sz="3600" dirty="0" err="1"/>
              <a:t>finance</a:t>
            </a:r>
            <a:br>
              <a:rPr lang="pl-PL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489321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7FA9E6-39A5-4C67-A513-7BAB4932F0B2}"/>
              </a:ext>
            </a:extLst>
          </p:cNvPr>
          <p:cNvSpPr txBox="1">
            <a:spLocks/>
          </p:cNvSpPr>
          <p:nvPr/>
        </p:nvSpPr>
        <p:spPr>
          <a:xfrm>
            <a:off x="1097280" y="286603"/>
            <a:ext cx="1054227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err="1"/>
              <a:t>Ewaluacja</a:t>
            </a:r>
            <a:r>
              <a:rPr lang="en-US" sz="3600" dirty="0"/>
              <a:t> </a:t>
            </a:r>
            <a:r>
              <a:rPr lang="en-US" sz="3600" dirty="0" err="1"/>
              <a:t>i</a:t>
            </a:r>
            <a:r>
              <a:rPr lang="en-US" sz="3600" dirty="0"/>
              <a:t> </a:t>
            </a:r>
            <a:r>
              <a:rPr lang="en-US" sz="3600" dirty="0" err="1"/>
              <a:t>wymiana</a:t>
            </a:r>
            <a:r>
              <a:rPr lang="en-US" sz="3600" dirty="0"/>
              <a:t> </a:t>
            </a:r>
            <a:r>
              <a:rPr lang="en-US" sz="3600" dirty="0" err="1"/>
              <a:t>doświadczeń</a:t>
            </a:r>
            <a:endParaRPr lang="en-US" sz="3600" dirty="0"/>
          </a:p>
        </p:txBody>
      </p:sp>
      <p:graphicFrame>
        <p:nvGraphicFramePr>
          <p:cNvPr id="3" name="Tabela 5">
            <a:extLst>
              <a:ext uri="{FF2B5EF4-FFF2-40B4-BE49-F238E27FC236}">
                <a16:creationId xmlns:a16="http://schemas.microsoft.com/office/drawing/2014/main" id="{5B44FCDA-21A2-4AA1-A276-1EC994D21C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098521"/>
              </p:ext>
            </p:extLst>
          </p:nvPr>
        </p:nvGraphicFramePr>
        <p:xfrm>
          <a:off x="1178118" y="1887507"/>
          <a:ext cx="9835764" cy="3716917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603444">
                  <a:extLst>
                    <a:ext uri="{9D8B030D-6E8A-4147-A177-3AD203B41FA5}">
                      <a16:colId xmlns:a16="http://schemas.microsoft.com/office/drawing/2014/main" val="2134257689"/>
                    </a:ext>
                  </a:extLst>
                </a:gridCol>
                <a:gridCol w="7232320">
                  <a:extLst>
                    <a:ext uri="{9D8B030D-6E8A-4147-A177-3AD203B41FA5}">
                      <a16:colId xmlns:a16="http://schemas.microsoft.com/office/drawing/2014/main" val="3236811039"/>
                    </a:ext>
                  </a:extLst>
                </a:gridCol>
              </a:tblGrid>
              <a:tr h="366133">
                <a:tc>
                  <a:txBody>
                    <a:bodyPr/>
                    <a:lstStyle/>
                    <a:p>
                      <a:r>
                        <a:rPr lang="pl-PL" sz="1400" b="1" dirty="0"/>
                        <a:t>Wymiana doświadczeń między partnerami 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0" dirty="0"/>
                        <a:t>Warsztaty w ramach partnerów konsorcjum w celu wymiany informacji i dobrych praktyk danych krajów</a:t>
                      </a:r>
                      <a:endParaRPr lang="pl-PL" sz="1400" b="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4169789"/>
                  </a:ext>
                </a:extLst>
              </a:tr>
              <a:tr h="364117">
                <a:tc>
                  <a:txBody>
                    <a:bodyPr/>
                    <a:lstStyle/>
                    <a:p>
                      <a:r>
                        <a:rPr lang="pl-PL" sz="1400" b="1" dirty="0"/>
                        <a:t>Krajowa wymiana doświadczeń 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0" dirty="0"/>
                        <a:t>Wsparcie w wymianie doświadczeń na poziomie krajowym</a:t>
                      </a:r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5025901"/>
                  </a:ext>
                </a:extLst>
              </a:tr>
              <a:tr h="364117">
                <a:tc>
                  <a:txBody>
                    <a:bodyPr/>
                    <a:lstStyle/>
                    <a:p>
                      <a:r>
                        <a:rPr lang="pl-PL" sz="1400" b="1" dirty="0"/>
                        <a:t>Ewaluacja działań na poziomie regionalnym 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pl-PL" sz="1400" b="0" dirty="0"/>
                        <a:t>Ewaluacja zrealizowanych działań w każdym z regionów wraz z rekomendacjami do dalszych działań </a:t>
                      </a:r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7821155"/>
                  </a:ext>
                </a:extLst>
              </a:tr>
              <a:tr h="364117">
                <a:tc>
                  <a:txBody>
                    <a:bodyPr/>
                    <a:lstStyle/>
                    <a:p>
                      <a:r>
                        <a:rPr lang="pl-PL" sz="1400" b="1" dirty="0"/>
                        <a:t>Wydarzenia tematyczne „ jak przyśpieszyć finansowanie </a:t>
                      </a:r>
                      <a:r>
                        <a:rPr lang="pl-PL" sz="1400" b="1" dirty="0" err="1"/>
                        <a:t>ee</a:t>
                      </a:r>
                      <a:r>
                        <a:rPr lang="pl-PL" sz="1400" b="1" dirty="0"/>
                        <a:t>”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pl-PL" sz="1400" b="0" dirty="0"/>
                        <a:t>Międzynarodowa seria otwartych warsztatów w temacie poprawy finansowania efektywności energetycznej oraz wniosków z Okrągłych Stołów.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pl-PL" sz="1400" b="0" dirty="0"/>
                        <a:t>Łącznie sześć warsztatów, dwa organizowane w Polsce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pl-PL" sz="1400" b="0" dirty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pl-PL" sz="1400" b="0" dirty="0"/>
                        <a:t>Pierwszy odbył się 13 września 2021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pl-PL" sz="1400" b="0" dirty="0">
                          <a:hlinkClick r:id="rId2"/>
                        </a:rPr>
                        <a:t>https://roundbaltic.eu/first-learning-event/</a:t>
                      </a:r>
                      <a:r>
                        <a:rPr lang="pl-PL" sz="1400" b="0" dirty="0"/>
                        <a:t> 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4058736"/>
                  </a:ext>
                </a:extLst>
              </a:tr>
              <a:tr h="364117">
                <a:tc>
                  <a:txBody>
                    <a:bodyPr/>
                    <a:lstStyle/>
                    <a:p>
                      <a:r>
                        <a:rPr lang="pl-PL" sz="1400" b="1" dirty="0"/>
                        <a:t>Opracowanie wyników projektu w formie materiałów do rozpowszechnienia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pl-PL" sz="1400" b="0" dirty="0"/>
                        <a:t>Opracowanie przykładów dobrych praktyk ( 5 na kraj), publikacje najciekawszych wniosków i rekomendacji z ROS i KOS oraz wykonanych analiz</a:t>
                      </a:r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824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28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5114386" y="1554479"/>
            <a:ext cx="4115357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b="1" dirty="0"/>
              <a:t>Dziękuję za uwagę </a:t>
            </a:r>
          </a:p>
          <a:p>
            <a:endParaRPr lang="pl-PL" sz="2000" b="1" dirty="0"/>
          </a:p>
          <a:p>
            <a:r>
              <a:rPr lang="pl-PL" sz="2000" b="1" dirty="0"/>
              <a:t>Katarzyna Rajkiewicz</a:t>
            </a:r>
          </a:p>
          <a:p>
            <a:endParaRPr lang="pl-PL" sz="2000" b="1" dirty="0"/>
          </a:p>
          <a:p>
            <a:endParaRPr lang="pl-PL" sz="2000" b="1" dirty="0"/>
          </a:p>
          <a:p>
            <a:endParaRPr lang="pl-PL" sz="2000" b="1" dirty="0"/>
          </a:p>
          <a:p>
            <a:r>
              <a:rPr lang="pl-PL" sz="2000" b="1" dirty="0"/>
              <a:t>Ogólnokrajowe Stowarzyszenie </a:t>
            </a:r>
          </a:p>
          <a:p>
            <a:r>
              <a:rPr lang="pl-PL" sz="2000" b="1" dirty="0"/>
              <a:t>„Poszanowanie Energii i Środowiska”</a:t>
            </a:r>
          </a:p>
          <a:p>
            <a:endParaRPr lang="pl-PL" sz="2000" b="1" dirty="0"/>
          </a:p>
          <a:p>
            <a:r>
              <a:rPr lang="pl-PL" sz="2000" b="1" dirty="0"/>
              <a:t>Ul. Świętokrzyska 20</a:t>
            </a:r>
          </a:p>
          <a:p>
            <a:r>
              <a:rPr lang="pl-PL" sz="2000" b="1" dirty="0"/>
              <a:t>00-002 Warszawa</a:t>
            </a:r>
          </a:p>
          <a:p>
            <a:r>
              <a:rPr lang="pl-PL" sz="2000" b="1" dirty="0">
                <a:hlinkClick r:id="rId2"/>
              </a:rPr>
              <a:t>www.sape.org.pl</a:t>
            </a:r>
            <a:endParaRPr lang="pl-PL" sz="2000" b="1" dirty="0"/>
          </a:p>
          <a:p>
            <a:endParaRPr lang="pl-PL" sz="2000" b="1" dirty="0"/>
          </a:p>
          <a:p>
            <a:r>
              <a:rPr lang="pl-PL" sz="2000" b="1" dirty="0">
                <a:hlinkClick r:id="rId3"/>
              </a:rPr>
              <a:t>roundbaltic@sape.org.pl</a:t>
            </a:r>
            <a:endParaRPr lang="pl-PL" sz="2000" b="1" dirty="0"/>
          </a:p>
          <a:p>
            <a:r>
              <a:rPr lang="pl-PL" sz="2000" b="1" dirty="0">
                <a:hlinkClick r:id="rId4"/>
              </a:rPr>
              <a:t>krajkiewicz@nape.pl</a:t>
            </a:r>
            <a:r>
              <a:rPr lang="pl-PL" sz="20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03527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126974" y="19679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dirty="0"/>
          </a:p>
        </p:txBody>
      </p:sp>
      <p:sp>
        <p:nvSpPr>
          <p:cNvPr id="3" name="Tytuł 1">
            <a:extLst>
              <a:ext uri="{FF2B5EF4-FFF2-40B4-BE49-F238E27FC236}">
                <a16:creationId xmlns:a16="http://schemas.microsoft.com/office/drawing/2014/main" id="{FF5898C8-93F3-4185-B308-C3857D67D766}"/>
              </a:ext>
            </a:extLst>
          </p:cNvPr>
          <p:cNvSpPr txBox="1">
            <a:spLocks/>
          </p:cNvSpPr>
          <p:nvPr/>
        </p:nvSpPr>
        <p:spPr>
          <a:xfrm>
            <a:off x="1097280" y="713811"/>
            <a:ext cx="10058400" cy="7253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600" dirty="0"/>
              <a:t>Round Baltic umowa nr </a:t>
            </a:r>
            <a:r>
              <a:rPr lang="en-US" sz="3600" dirty="0"/>
              <a:t>957051 </a:t>
            </a:r>
          </a:p>
        </p:txBody>
      </p:sp>
      <p:sp>
        <p:nvSpPr>
          <p:cNvPr id="4" name="Symbol zastępczy zawartości 2">
            <a:extLst>
              <a:ext uri="{FF2B5EF4-FFF2-40B4-BE49-F238E27FC236}">
                <a16:creationId xmlns:a16="http://schemas.microsoft.com/office/drawing/2014/main" id="{0BB9743D-0A69-40E5-AAF9-21EAC38D00CB}"/>
              </a:ext>
            </a:extLst>
          </p:cNvPr>
          <p:cNvSpPr txBox="1">
            <a:spLocks/>
          </p:cNvSpPr>
          <p:nvPr/>
        </p:nvSpPr>
        <p:spPr>
          <a:xfrm>
            <a:off x="1097280" y="1408418"/>
            <a:ext cx="10058400" cy="11933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b="1" dirty="0"/>
              <a:t>Czas trwania: 1 września 2020 – 30 sierpnia 2023</a:t>
            </a:r>
          </a:p>
          <a:p>
            <a:r>
              <a:rPr lang="pl-PL" b="1" dirty="0"/>
              <a:t>Finansowanie: Horyzont 2020</a:t>
            </a:r>
          </a:p>
          <a:p>
            <a:endParaRPr lang="pl-PL" b="1" dirty="0"/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24FAF4AB-466B-4D02-BDE5-D964D4BA5F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071458"/>
              </p:ext>
            </p:extLst>
          </p:nvPr>
        </p:nvGraphicFramePr>
        <p:xfrm>
          <a:off x="566529" y="2668960"/>
          <a:ext cx="10379104" cy="315468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9591263">
                  <a:extLst>
                    <a:ext uri="{9D8B030D-6E8A-4147-A177-3AD203B41FA5}">
                      <a16:colId xmlns:a16="http://schemas.microsoft.com/office/drawing/2014/main" val="3025059340"/>
                    </a:ext>
                  </a:extLst>
                </a:gridCol>
                <a:gridCol w="787841">
                  <a:extLst>
                    <a:ext uri="{9D8B030D-6E8A-4147-A177-3AD203B41FA5}">
                      <a16:colId xmlns:a16="http://schemas.microsoft.com/office/drawing/2014/main" val="559283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Konsorcjum Międzynarodowe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9020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b="1" dirty="0"/>
                        <a:t>Energy Consulting Network – Kierownik projektu, 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Dania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709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b="1" dirty="0" err="1"/>
                        <a:t>Latvian</a:t>
                      </a:r>
                      <a:r>
                        <a:rPr lang="pl-PL" sz="1600" b="1" dirty="0"/>
                        <a:t>  </a:t>
                      </a:r>
                      <a:r>
                        <a:rPr lang="pl-PL" sz="1600" b="1" dirty="0" err="1"/>
                        <a:t>Environmental</a:t>
                      </a:r>
                      <a:r>
                        <a:rPr lang="pl-PL" sz="1600" b="1" dirty="0"/>
                        <a:t>  Investment Fund 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Łotwa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119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b="1" dirty="0"/>
                        <a:t>Ogólnokrajowe Stowarzyszenie  „Poszanowanie Energii i Środowiska” SAPE</a:t>
                      </a:r>
                    </a:p>
                    <a:p>
                      <a:pPr marL="800100" lvl="1" indent="-342900">
                        <a:buFont typeface="Arial" panose="020B0604020202020204" pitchFamily="34" charset="0"/>
                        <a:buChar char="•"/>
                      </a:pPr>
                      <a:r>
                        <a:rPr lang="pl-PL" sz="1600" b="1" dirty="0"/>
                        <a:t>Agencja Użytkowania i Poszanowania Energii                       </a:t>
                      </a:r>
                      <a:r>
                        <a:rPr lang="pl-PL" sz="1600" b="0" dirty="0"/>
                        <a:t>AUIPE  -  woj. Łódzkie</a:t>
                      </a:r>
                    </a:p>
                    <a:p>
                      <a:pPr marL="800100" lvl="1" indent="-342900">
                        <a:buFont typeface="Arial" panose="020B0604020202020204" pitchFamily="34" charset="0"/>
                        <a:buChar char="•"/>
                      </a:pPr>
                      <a:r>
                        <a:rPr lang="pl-PL" sz="1600" b="1" dirty="0"/>
                        <a:t>Bałtycka Agencja Poszanowania Energii  Sp. z o.o.               </a:t>
                      </a:r>
                      <a:r>
                        <a:rPr lang="pl-PL" sz="1600" b="0" dirty="0"/>
                        <a:t>BAPE    -  woj. Pomorskie</a:t>
                      </a:r>
                    </a:p>
                    <a:p>
                      <a:pPr marL="800100" lvl="1" indent="-342900">
                        <a:buFont typeface="Arial" panose="020B0604020202020204" pitchFamily="34" charset="0"/>
                        <a:buChar char="•"/>
                      </a:pPr>
                      <a:r>
                        <a:rPr lang="pl-PL" sz="1600" b="1" dirty="0"/>
                        <a:t>Dolnośląska Agencja Energii i Środowiska                              </a:t>
                      </a:r>
                      <a:r>
                        <a:rPr lang="pl-PL" sz="1600" b="0" dirty="0"/>
                        <a:t>DAEŚ    -  woj. Dolnośląskie</a:t>
                      </a:r>
                    </a:p>
                    <a:p>
                      <a:pPr marL="800100" lvl="1" indent="-342900">
                        <a:buFont typeface="Arial" panose="020B0604020202020204" pitchFamily="34" charset="0"/>
                        <a:buChar char="•"/>
                      </a:pPr>
                      <a:r>
                        <a:rPr lang="pl-PL" sz="1600" b="1" dirty="0"/>
                        <a:t>Fundacja  Efektywnego Wykorzystania Energii                      </a:t>
                      </a:r>
                      <a:r>
                        <a:rPr lang="pl-PL" sz="1600" b="0" dirty="0"/>
                        <a:t>FEWE   -  woj. Śląskie</a:t>
                      </a:r>
                    </a:p>
                    <a:p>
                      <a:pPr marL="800100" lvl="1" indent="-342900">
                        <a:buFont typeface="Arial" panose="020B0604020202020204" pitchFamily="34" charset="0"/>
                        <a:buChar char="•"/>
                      </a:pPr>
                      <a:r>
                        <a:rPr lang="pl-PL" sz="1600" b="1" dirty="0"/>
                        <a:t>Narodowa Agencja Poszanowania Energii S.A.                      </a:t>
                      </a:r>
                      <a:r>
                        <a:rPr lang="pl-PL" sz="1600" b="0" dirty="0"/>
                        <a:t>NAPE   -   woj. Mazowieckie,  woj. Podlaskie</a:t>
                      </a:r>
                    </a:p>
                    <a:p>
                      <a:pPr marL="800100" lvl="1" indent="-342900">
                        <a:buFont typeface="Arial" panose="020B0604020202020204" pitchFamily="34" charset="0"/>
                        <a:buChar char="•"/>
                      </a:pPr>
                      <a:r>
                        <a:rPr lang="pl-PL" sz="1600" b="1" dirty="0"/>
                        <a:t>Regionalna Agencja  Poszanowania Energii i Środowiska    </a:t>
                      </a:r>
                      <a:r>
                        <a:rPr lang="pl-PL" sz="1600" b="0" dirty="0"/>
                        <a:t>RAPE  -    woj. Kujawsko- Pomorskie </a:t>
                      </a:r>
                    </a:p>
                    <a:p>
                      <a:pPr marL="800100" lvl="1" indent="-342900">
                        <a:buFont typeface="Arial" panose="020B0604020202020204" pitchFamily="34" charset="0"/>
                        <a:buChar char="•"/>
                      </a:pPr>
                      <a:r>
                        <a:rPr lang="pl-PL" sz="1600" b="1" dirty="0"/>
                        <a:t>Fundacja Poszanowania Energii                                                </a:t>
                      </a:r>
                      <a:r>
                        <a:rPr lang="pl-PL" sz="1600" b="0" dirty="0"/>
                        <a:t>Doradztwo merytoryczne</a:t>
                      </a:r>
                      <a:endParaRPr lang="en-GB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/>
                        <a:t>Polska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1089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1828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126974" y="19679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3EC2C623-E72B-4C17-B7B3-27208D1D937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3419061" y="0"/>
            <a:ext cx="4839321" cy="6756788"/>
          </a:xfrm>
          <a:prstGeom prst="rect">
            <a:avLst/>
          </a:prstGeo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C8A7082D-71C5-4E5E-9F62-30022318E9F1}"/>
              </a:ext>
            </a:extLst>
          </p:cNvPr>
          <p:cNvSpPr txBox="1"/>
          <p:nvPr/>
        </p:nvSpPr>
        <p:spPr>
          <a:xfrm>
            <a:off x="4612325" y="238539"/>
            <a:ext cx="2927593" cy="96795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l-PL" sz="2000" dirty="0">
                <a:latin typeface="+mj-lt"/>
              </a:rPr>
              <a:t>Kraje i regiony objęte działaniami projektu </a:t>
            </a:r>
            <a:endParaRPr lang="en-GB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3966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560567" y="1380837"/>
            <a:ext cx="11131826" cy="513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pl-PL" b="1" dirty="0"/>
              <a:t>W ramach inicjatywy "Inteligentne finansowanie dla inteligentnych  budynków" Komisja Europejska organizowała serię spotkań pod nazwą „Forum Zrównoważonych Inwestycji Energetycznych” (Forum SEI), których celem było opracowanie programów inwestycyjnych i schematów finansowania poprawy efektywności energetycznej na szeroką skalę. </a:t>
            </a:r>
          </a:p>
          <a:p>
            <a:pPr>
              <a:lnSpc>
                <a:spcPct val="120000"/>
              </a:lnSpc>
            </a:pPr>
            <a:r>
              <a:rPr lang="pl-PL" dirty="0"/>
              <a:t>Ogólnokrajowe Stowarzyszenie „Poszanowanie Energii i Środowiska”  - SAPE,  czynnie uczestniczyło w wydarzeniach, które odbyły się w Polsce: </a:t>
            </a:r>
          </a:p>
          <a:p>
            <a:pPr>
              <a:lnSpc>
                <a:spcPct val="120000"/>
              </a:lnSpc>
            </a:pPr>
            <a:r>
              <a:rPr lang="pl-PL" b="1" dirty="0"/>
              <a:t>Konferencja Regionalna poświęcona efektywności energetycznej w Polsce, Czechach, Słowacji i na Litwie, oraz dwa Okrągłe Stoły, których celem była wymiana poglądów i doświadczeń pomiędzy kluczowymi polskimi interesariuszami na temat poprawy dostępu do finansowania inwestycji w efektywność energetyczną. </a:t>
            </a:r>
          </a:p>
          <a:p>
            <a:pPr>
              <a:lnSpc>
                <a:spcPct val="120000"/>
              </a:lnSpc>
            </a:pPr>
            <a:r>
              <a:rPr lang="pl-PL" dirty="0"/>
              <a:t>Rezultatem niniejszych spotkań były wspólnie z uczestnikami wypracowane rekomendacje w kontekście obecnej polityki i praktyki biznesowej w tym zakresie. </a:t>
            </a:r>
            <a:endParaRPr lang="en-US" dirty="0"/>
          </a:p>
          <a:p>
            <a:r>
              <a:rPr lang="pl-PL" b="1" dirty="0"/>
              <a:t> Materiały: </a:t>
            </a:r>
            <a:endParaRPr lang="en-US" b="1" dirty="0"/>
          </a:p>
          <a:p>
            <a:pPr lvl="0"/>
            <a:r>
              <a:rPr lang="pl-PL" b="1" dirty="0">
                <a:hlinkClick r:id="rId2"/>
              </a:rPr>
              <a:t>Konferencja regionalna poświęcona efektywności energetycznej w Polsce, Czechach, Słowacji i na Litwie</a:t>
            </a:r>
            <a:endParaRPr lang="en-US" b="1" dirty="0"/>
          </a:p>
          <a:p>
            <a:pPr lvl="0"/>
            <a:r>
              <a:rPr lang="pl-PL" b="1" dirty="0">
                <a:hlinkClick r:id="rId3"/>
              </a:rPr>
              <a:t>Pierwszy Okrągły Stół Dotyczący Finansowania Efektywności Energetycznej w Polsce</a:t>
            </a:r>
            <a:endParaRPr lang="en-US" b="1" dirty="0"/>
          </a:p>
          <a:p>
            <a:pPr lvl="0"/>
            <a:r>
              <a:rPr lang="pl-PL" b="1" dirty="0">
                <a:hlinkClick r:id="rId4"/>
              </a:rPr>
              <a:t>Drugi Okrągły Stół  Dotyczący  Finansowania Efektywności  Energetycznej w Polsce</a:t>
            </a:r>
            <a:endParaRPr lang="en-US" b="1" dirty="0"/>
          </a:p>
          <a:p>
            <a:endParaRPr lang="en-US" b="1" dirty="0"/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A2C386A2-0187-438D-8022-EE696C958170}"/>
              </a:ext>
            </a:extLst>
          </p:cNvPr>
          <p:cNvSpPr txBox="1">
            <a:spLocks/>
          </p:cNvSpPr>
          <p:nvPr/>
        </p:nvSpPr>
        <p:spPr>
          <a:xfrm>
            <a:off x="1097280" y="90658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600" dirty="0"/>
              <a:t>Kontekst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55032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430306" y="1885950"/>
            <a:ext cx="1113209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Głównym celem </a:t>
            </a:r>
            <a:r>
              <a:rPr lang="pl-PL" dirty="0"/>
              <a:t>projektu „</a:t>
            </a:r>
            <a:r>
              <a:rPr lang="pl-PL" dirty="0" err="1"/>
              <a:t>Round</a:t>
            </a:r>
            <a:r>
              <a:rPr lang="pl-PL" dirty="0"/>
              <a:t> </a:t>
            </a:r>
            <a:r>
              <a:rPr lang="pl-PL" dirty="0" err="1"/>
              <a:t>Baltic</a:t>
            </a:r>
            <a:r>
              <a:rPr lang="pl-PL" dirty="0"/>
              <a:t>” jest rozszerzenie  ram i wzrostu tempa finansowania</a:t>
            </a:r>
          </a:p>
          <a:p>
            <a:r>
              <a:rPr lang="pl-PL" dirty="0"/>
              <a:t>poprawy efektywności energetycznej w gospodarce, bardziej efektywne wykorzystanie funduszy publicznych, pomoc w zakresie agregacji środków i rozwoju projektów oraz zmniejszenie </a:t>
            </a:r>
            <a:r>
              <a:rPr lang="pl-PL" dirty="0" err="1"/>
              <a:t>ryzyk</a:t>
            </a:r>
            <a:r>
              <a:rPr lang="pl-PL" dirty="0"/>
              <a:t>. </a:t>
            </a:r>
          </a:p>
          <a:p>
            <a:endParaRPr lang="pl-PL" dirty="0"/>
          </a:p>
          <a:p>
            <a:r>
              <a:rPr lang="pl-PL" b="1" dirty="0"/>
              <a:t>Zadaniem nadrzędnym </a:t>
            </a:r>
            <a:r>
              <a:rPr lang="pl-PL" dirty="0"/>
              <a:t>będzie przyczynienie się do poprawy  obecnych i ustanowienie nowych ram wsparcia finansowania efektywności energetycznej w trzech krajach : Polsce, Dani i Łotwie. </a:t>
            </a:r>
          </a:p>
          <a:p>
            <a:endParaRPr lang="pl-PL" dirty="0"/>
          </a:p>
          <a:p>
            <a:r>
              <a:rPr lang="pl-PL" dirty="0"/>
              <a:t>Jako</a:t>
            </a:r>
            <a:r>
              <a:rPr lang="pl-PL" b="1" dirty="0"/>
              <a:t> zadania szczegółowe </a:t>
            </a:r>
            <a:r>
              <a:rPr lang="pl-PL" dirty="0"/>
              <a:t>przyjmuje się 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Organizację serii krajowych i regionalnych Okrągłych Stołów  podsumowujących zrealizowane etapy i ustalających dalszy tok postępowania w zmieniających się warunkach gospodarczych w celu wdrażania inicjatyw i kształtowanie polityki regionalnej.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Wsparcie współpracy sektora publicznego i prywatnego w celu generowania inwestycji w zrównoważona energię </a:t>
            </a:r>
          </a:p>
          <a:p>
            <a:r>
              <a:rPr lang="pl-PL" dirty="0"/>
              <a:t>     w docelowych obszarach efektywności energetycznej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Ustanowienie stałych struktur w celu wspierania finansowania poprawy efektywności energetycznej.</a:t>
            </a:r>
          </a:p>
          <a:p>
            <a:endParaRPr lang="pl-PL" dirty="0"/>
          </a:p>
          <a:p>
            <a:pPr marL="285750" indent="-285750">
              <a:buFontTx/>
              <a:buChar char="-"/>
            </a:pPr>
            <a:endParaRPr lang="pl-PL" dirty="0"/>
          </a:p>
        </p:txBody>
      </p:sp>
      <p:sp>
        <p:nvSpPr>
          <p:cNvPr id="6" name="Tytuł 1">
            <a:extLst>
              <a:ext uri="{FF2B5EF4-FFF2-40B4-BE49-F238E27FC236}">
                <a16:creationId xmlns:a16="http://schemas.microsoft.com/office/drawing/2014/main" id="{A2C386A2-0187-438D-8022-EE696C958170}"/>
              </a:ext>
            </a:extLst>
          </p:cNvPr>
          <p:cNvSpPr txBox="1">
            <a:spLocks/>
          </p:cNvSpPr>
          <p:nvPr/>
        </p:nvSpPr>
        <p:spPr>
          <a:xfrm>
            <a:off x="1097280" y="90658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600" dirty="0"/>
              <a:t>Główne założenia projektu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91985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5">
            <a:extLst>
              <a:ext uri="{FF2B5EF4-FFF2-40B4-BE49-F238E27FC236}">
                <a16:creationId xmlns:a16="http://schemas.microsoft.com/office/drawing/2014/main" id="{5B44FCDA-21A2-4AA1-A276-1EC994D21C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663611"/>
              </p:ext>
            </p:extLst>
          </p:nvPr>
        </p:nvGraphicFramePr>
        <p:xfrm>
          <a:off x="327990" y="1956688"/>
          <a:ext cx="10624931" cy="4213599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734687">
                  <a:extLst>
                    <a:ext uri="{9D8B030D-6E8A-4147-A177-3AD203B41FA5}">
                      <a16:colId xmlns:a16="http://schemas.microsoft.com/office/drawing/2014/main" val="2134257689"/>
                    </a:ext>
                  </a:extLst>
                </a:gridCol>
                <a:gridCol w="7890244">
                  <a:extLst>
                    <a:ext uri="{9D8B030D-6E8A-4147-A177-3AD203B41FA5}">
                      <a16:colId xmlns:a16="http://schemas.microsoft.com/office/drawing/2014/main" val="3236811039"/>
                    </a:ext>
                  </a:extLst>
                </a:gridCol>
              </a:tblGrid>
              <a:tr h="148681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Diagnoza </a:t>
                      </a:r>
                      <a:endParaRPr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Analiza na poziomie krajowym oraz regionalnym: </a:t>
                      </a:r>
                    </a:p>
                    <a:p>
                      <a:pPr marL="0" indent="-228600" algn="l" defTabSz="914400" rtl="0" eaLnBrk="1" latinLnBrk="0" hangingPunct="1">
                        <a:buAutoNum type="arabicParenR"/>
                      </a:pPr>
                      <a:r>
                        <a:rPr lang="pl-PL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Ramy inwestycji w efektywność energetyczną</a:t>
                      </a:r>
                    </a:p>
                    <a:p>
                      <a:pPr marL="0" indent="-228600" algn="l" defTabSz="914400" rtl="0" eaLnBrk="1" latinLnBrk="0" hangingPunct="1">
                        <a:buAutoNum type="arabicParenR"/>
                      </a:pPr>
                      <a:r>
                        <a:rPr lang="pl-PL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Instrumenty finansowe </a:t>
                      </a:r>
                    </a:p>
                    <a:p>
                      <a:pPr marL="0" indent="-228600" algn="l" defTabSz="914400" rtl="0" eaLnBrk="1" latinLnBrk="0" hangingPunct="1">
                        <a:buAutoNum type="arabicParenR"/>
                      </a:pPr>
                      <a:r>
                        <a:rPr lang="pl-PL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Inicjatywy finansowe skierowane na efektywność energetyczną</a:t>
                      </a:r>
                    </a:p>
                    <a:p>
                      <a:pPr marL="0" indent="-228600" algn="l" defTabSz="914400" rtl="0" eaLnBrk="1" latinLnBrk="0" hangingPunct="1">
                        <a:buAutoNum type="arabicParenR"/>
                      </a:pPr>
                      <a:r>
                        <a:rPr lang="pl-PL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Zaangażowanie sektora finansowego </a:t>
                      </a:r>
                    </a:p>
                    <a:p>
                      <a:pPr marL="0" indent="-228600" algn="l" defTabSz="914400" rtl="0" eaLnBrk="1" latinLnBrk="0" hangingPunct="1">
                        <a:buAutoNum type="arabicParenR"/>
                      </a:pPr>
                      <a:r>
                        <a:rPr lang="pl-PL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Budowanie zdolności w zakresie finansowania zrównoważonej energii</a:t>
                      </a:r>
                    </a:p>
                    <a:p>
                      <a:pPr marL="0" indent="0" algn="l" defTabSz="914400" rtl="0" eaLnBrk="1" latinLnBrk="0" hangingPunct="1">
                        <a:buNone/>
                      </a:pPr>
                      <a:endParaRPr lang="pl-PL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914400" rtl="0" eaLnBrk="1" latinLnBrk="0" hangingPunct="1">
                        <a:buNone/>
                      </a:pPr>
                      <a:r>
                        <a:rPr lang="pl-PL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https://sape.org.pl/roundbaltic/</a:t>
                      </a:r>
                      <a:r>
                        <a:rPr lang="pl-PL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4169789"/>
                  </a:ext>
                </a:extLst>
              </a:tr>
              <a:tr h="108652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en-US" sz="12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amy</a:t>
                      </a:r>
                      <a:r>
                        <a:rPr lang="pl-PL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wsparcia</a:t>
                      </a:r>
                      <a:r>
                        <a:rPr 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organizacyjnego</a:t>
                      </a:r>
                      <a:endParaRPr lang="pl-PL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Utworzenie planów wsparcia do wdrażania rekomendacji powstałych podczas Okrągłych Stołów</a:t>
                      </a:r>
                    </a:p>
                    <a:p>
                      <a:pPr marL="0" algn="l" defTabSz="914400" rtl="0" eaLnBrk="1" latinLnBrk="0" hangingPunct="1"/>
                      <a:r>
                        <a:rPr lang="pl-PL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Utworzenie Rady Doradczej na poziomie Krajowym w każdym regionie, która będzie:</a:t>
                      </a:r>
                    </a:p>
                    <a:p>
                      <a:pPr marL="0" algn="l" defTabSz="914400" rtl="0" eaLnBrk="1" latinLnBrk="0" hangingPunct="1"/>
                      <a:r>
                        <a:rPr lang="pl-PL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-   omawiała wyniki prac i rekomendacji powstałych w ramach projektu </a:t>
                      </a:r>
                    </a:p>
                    <a:p>
                      <a:pPr marL="0" indent="-171450" algn="l" defTabSz="914400" rtl="0" eaLnBrk="1" latinLnBrk="0" hangingPunct="1">
                        <a:buFontTx/>
                        <a:buChar char="-"/>
                      </a:pPr>
                      <a:r>
                        <a:rPr lang="pl-PL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łączyć powstałe inicjatywy z tymi już istniejącymi </a:t>
                      </a:r>
                    </a:p>
                    <a:p>
                      <a:pPr marL="0" indent="-171450" algn="l" defTabSz="914400" rtl="0" eaLnBrk="1" latinLnBrk="0" hangingPunct="1">
                        <a:buFontTx/>
                        <a:buChar char="-"/>
                      </a:pPr>
                      <a:r>
                        <a:rPr lang="pl-PL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poszukiwać zagranicznych dobrych przykładów, które mogłyby być zaadoptowane w Polsce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5025901"/>
                  </a:ext>
                </a:extLst>
              </a:tr>
              <a:tr h="108652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Wsparcie na rzecz poprawy ram finansowania efektywności energetycznej</a:t>
                      </a:r>
                      <a:endParaRPr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Tx/>
                        <a:buNone/>
                      </a:pPr>
                      <a:r>
                        <a:rPr lang="pl-PL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Identyfikacja działań, które zmobilizują sektor finansowy i publiczny do podjęcia działań na rzecz poprawy efektywności energetycznej.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7821155"/>
                  </a:ext>
                </a:extLst>
              </a:tr>
              <a:tr h="48607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Ustanowienie stałych struktur</a:t>
                      </a:r>
                      <a:endParaRPr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Tx/>
                        <a:buNone/>
                      </a:pPr>
                      <a:r>
                        <a:rPr lang="pl-PL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Nawiązanie współpracy z interesariuszami, bieżące konsultacje i wsparcie we wdrażaniu rekomendacji z Okrągłych Stołów</a:t>
                      </a:r>
                      <a:endParaRPr lang="en-US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8501206"/>
                  </a:ext>
                </a:extLst>
              </a:tr>
            </a:tbl>
          </a:graphicData>
        </a:graphic>
      </p:graphicFrame>
      <p:sp>
        <p:nvSpPr>
          <p:cNvPr id="3" name="Tytuł 1">
            <a:extLst>
              <a:ext uri="{FF2B5EF4-FFF2-40B4-BE49-F238E27FC236}">
                <a16:creationId xmlns:a16="http://schemas.microsoft.com/office/drawing/2014/main" id="{F67FA9E6-39A5-4C67-A513-7BAB4932F0B2}"/>
              </a:ext>
            </a:extLst>
          </p:cNvPr>
          <p:cNvSpPr txBox="1">
            <a:spLocks/>
          </p:cNvSpPr>
          <p:nvPr/>
        </p:nvSpPr>
        <p:spPr>
          <a:xfrm>
            <a:off x="1097280" y="836021"/>
            <a:ext cx="10058400" cy="11206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600" dirty="0"/>
              <a:t>Struktury wsparcia:</a:t>
            </a:r>
          </a:p>
          <a:p>
            <a:r>
              <a:rPr lang="pl-PL" sz="3600" dirty="0"/>
              <a:t>analiza aktualnego stanu ram polityki finansowej EE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25092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D01945A-9EAC-49FC-B1ED-739D76564A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716691"/>
              </p:ext>
            </p:extLst>
          </p:nvPr>
        </p:nvGraphicFramePr>
        <p:xfrm>
          <a:off x="583041" y="1489364"/>
          <a:ext cx="9964764" cy="20269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845120">
                  <a:extLst>
                    <a:ext uri="{9D8B030D-6E8A-4147-A177-3AD203B41FA5}">
                      <a16:colId xmlns:a16="http://schemas.microsoft.com/office/drawing/2014/main" val="2134257689"/>
                    </a:ext>
                  </a:extLst>
                </a:gridCol>
                <a:gridCol w="8119644">
                  <a:extLst>
                    <a:ext uri="{9D8B030D-6E8A-4147-A177-3AD203B41FA5}">
                      <a16:colId xmlns:a16="http://schemas.microsoft.com/office/drawing/2014/main" val="3236811039"/>
                    </a:ext>
                  </a:extLst>
                </a:gridCol>
              </a:tblGrid>
              <a:tr h="740093">
                <a:tc>
                  <a:txBody>
                    <a:bodyPr/>
                    <a:lstStyle/>
                    <a:p>
                      <a:r>
                        <a:rPr lang="pl-PL" sz="1100" b="1" dirty="0"/>
                        <a:t>Krajowe Okrągłe Stoły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100" b="0" dirty="0"/>
                        <a:t>Na podstawie diagnozy została opracowana koncepcja i plan realizacji Krajowych Okrągłych Stołów. </a:t>
                      </a:r>
                    </a:p>
                    <a:p>
                      <a:r>
                        <a:rPr lang="pl-PL" sz="1100" b="0" dirty="0"/>
                        <a:t>1 OS     Rozpoczęcie projektu </a:t>
                      </a:r>
                      <a:r>
                        <a:rPr lang="pl-PL" sz="1100" b="0" dirty="0" err="1"/>
                        <a:t>RoundBaltic</a:t>
                      </a:r>
                      <a:r>
                        <a:rPr lang="pl-PL" sz="1100" b="0" dirty="0"/>
                        <a:t>, badanie sposobów na poprawę EE w skali krajowej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pl-PL" sz="1100" b="0" dirty="0"/>
                        <a:t>2 OS</a:t>
                      </a:r>
                      <a:r>
                        <a:rPr lang="pl-PL" sz="1100" b="0" baseline="0" dirty="0"/>
                        <a:t>     </a:t>
                      </a:r>
                      <a:r>
                        <a:rPr lang="pl-PL" sz="1100" b="0" dirty="0"/>
                        <a:t>Ewaluacja rekomendacji z 1OS, planowanie dalszych działań,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pl-PL" sz="1100" b="0" dirty="0"/>
                        <a:t>3 OS</a:t>
                      </a:r>
                      <a:r>
                        <a:rPr lang="pl-PL" sz="1100" b="0" baseline="0" dirty="0"/>
                        <a:t>     </a:t>
                      </a:r>
                      <a:r>
                        <a:rPr lang="pl-PL" sz="1100" b="0" dirty="0"/>
                        <a:t>Ewaluacja rekomendacji z 1 OS i 2OS, planowanie dalszych działań i strategii podtrzymania powstałych inicjatyw po zakończeniu projektu </a:t>
                      </a:r>
                    </a:p>
                    <a:p>
                      <a:endParaRPr lang="pl-PL" sz="1100" b="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4169789"/>
                  </a:ext>
                </a:extLst>
              </a:tr>
              <a:tr h="364117">
                <a:tc>
                  <a:txBody>
                    <a:bodyPr/>
                    <a:lstStyle/>
                    <a:p>
                      <a:r>
                        <a:rPr lang="pl-PL" sz="1100" b="1" dirty="0"/>
                        <a:t>Regionalne Okrągłe Stoły </a:t>
                      </a: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pl-PL" sz="1100" b="0" dirty="0"/>
                        <a:t>Organizacja dwóch Regionalnych Okrągłych Stołów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pl-PL" sz="1100" b="0" dirty="0"/>
                        <a:t>1 ROS  Badanie sposobów na poprawę EE w regionie, identyfikacja potrzebnych działań, prezentowanie dobrych praktyk i przykładów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pl-PL" sz="1100" b="0" dirty="0"/>
                        <a:t>2 ROS </a:t>
                      </a:r>
                      <a:r>
                        <a:rPr lang="pl-PL" sz="1100" b="0" baseline="0" dirty="0"/>
                        <a:t>  </a:t>
                      </a:r>
                      <a:r>
                        <a:rPr lang="pl-PL" sz="1100" b="0" dirty="0"/>
                        <a:t>Ewaluacja realizacji rekomendacji z 1 ROS, planowanie dalszych działań i strategii podtrzymania powstałych inicjatyw po zakończeniu projektu 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sz="11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7821155"/>
                  </a:ext>
                </a:extLst>
              </a:tr>
            </a:tbl>
          </a:graphicData>
        </a:graphic>
      </p:graphicFrame>
      <p:sp>
        <p:nvSpPr>
          <p:cNvPr id="3" name="Tytuł 1">
            <a:extLst>
              <a:ext uri="{FF2B5EF4-FFF2-40B4-BE49-F238E27FC236}">
                <a16:creationId xmlns:a16="http://schemas.microsoft.com/office/drawing/2014/main" id="{9844A3D6-3B51-472C-911F-2E77A5EE847C}"/>
              </a:ext>
            </a:extLst>
          </p:cNvPr>
          <p:cNvSpPr txBox="1">
            <a:spLocks/>
          </p:cNvSpPr>
          <p:nvPr/>
        </p:nvSpPr>
        <p:spPr>
          <a:xfrm>
            <a:off x="1097280" y="-112890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600" dirty="0"/>
              <a:t>Okrągłe Stoły - Założenia</a:t>
            </a:r>
            <a:endParaRPr lang="en-US" sz="3600" dirty="0"/>
          </a:p>
        </p:txBody>
      </p:sp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95F1BB00-007E-477B-A766-01087FD335A9}"/>
              </a:ext>
            </a:extLst>
          </p:cNvPr>
          <p:cNvSpPr txBox="1">
            <a:spLocks/>
          </p:cNvSpPr>
          <p:nvPr/>
        </p:nvSpPr>
        <p:spPr>
          <a:xfrm>
            <a:off x="124179" y="4031899"/>
            <a:ext cx="10882488" cy="25043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pl-PL" sz="1400" b="1" dirty="0"/>
              <a:t> KOS – min. </a:t>
            </a:r>
            <a:r>
              <a:rPr lang="en-GB" sz="1400" b="1" dirty="0"/>
              <a:t>75 </a:t>
            </a:r>
            <a:r>
              <a:rPr lang="pl-PL" sz="1400" b="1" dirty="0"/>
              <a:t>uczestników, 30% z sektora finansowego;  ROS – 60 uczestników, 30% z sektora finansowego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pl-PL" sz="1400" b="1" dirty="0"/>
              <a:t> Podział uczestników na grupy dyskusyjne zgodne z ich  specjalizacją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pl-PL" sz="1400" b="1" dirty="0"/>
              <a:t>    Ewaluacja – ankieta satysfakcji uczestników 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pl-PL" sz="1400" b="1" dirty="0"/>
              <a:t> Opracowane sprawozdanie z wydarzenia 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670555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>
            <a:extLst>
              <a:ext uri="{FF2B5EF4-FFF2-40B4-BE49-F238E27FC236}">
                <a16:creationId xmlns:a16="http://schemas.microsoft.com/office/drawing/2014/main" id="{9844A3D6-3B51-472C-911F-2E77A5EE847C}"/>
              </a:ext>
            </a:extLst>
          </p:cNvPr>
          <p:cNvSpPr txBox="1">
            <a:spLocks/>
          </p:cNvSpPr>
          <p:nvPr/>
        </p:nvSpPr>
        <p:spPr>
          <a:xfrm>
            <a:off x="1097280" y="-112890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600" dirty="0"/>
              <a:t>Okrągłe Stoły w Polsce</a:t>
            </a:r>
            <a:endParaRPr lang="en-US" sz="3600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A3E76407-1AF9-4A6A-8EC1-4B82C1127972}"/>
              </a:ext>
            </a:extLst>
          </p:cNvPr>
          <p:cNvSpPr txBox="1"/>
          <p:nvPr/>
        </p:nvSpPr>
        <p:spPr>
          <a:xfrm>
            <a:off x="625171" y="1262271"/>
            <a:ext cx="1100261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1. Krajowy Okrągły Stół  dotyczący Finansowania Efektywności Energetycznej w Polsce odbył się 23-24 marca 2021</a:t>
            </a:r>
          </a:p>
          <a:p>
            <a:endParaRPr lang="pl-PL" dirty="0"/>
          </a:p>
          <a:p>
            <a:r>
              <a:rPr lang="pl-PL" dirty="0"/>
              <a:t>2. Regionalne Okrągłe Stoły: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dirty="0"/>
              <a:t>Dolnośląski</a:t>
            </a:r>
            <a:r>
              <a:rPr lang="pl-PL" dirty="0"/>
              <a:t>  - Pierwszy Regionalny Okrągły Stół województwa dolnośląskiego dotyczący Finansowania Efektywności Energetycznej odbył się 17 czerwca 2021 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dirty="0"/>
              <a:t>Kujawsko Pomorski </a:t>
            </a:r>
            <a:r>
              <a:rPr lang="pl-PL" dirty="0"/>
              <a:t>– Pierwszy Regionalny Okrągły Stół województwa kujawsko-pomorskiego dotyczący Finansowania Efektywności Energetycznej odbywa się w Toruniu, 4 listopada 2021. Organizatorem jest Regionalna Agencja Poszanowania Energii i Środowiska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dirty="0"/>
              <a:t>Łódzki</a:t>
            </a:r>
            <a:r>
              <a:rPr lang="pl-PL" dirty="0"/>
              <a:t> – Pierwszy Regionalny Okrągły Stół województwa Łódzkiego dotyczący Finansowania Efektywności Energetycznej odbędzie się w formule on-line już 17 listopada. Organizatorem jest Agencja Użytkowania i Poszanowania Energii w Łodzi – w sprawie udziału prosimy o kontakt mailowy </a:t>
            </a:r>
            <a:r>
              <a:rPr lang="pl-PL" dirty="0">
                <a:hlinkClick r:id="rId2"/>
              </a:rPr>
              <a:t>agencja@auipe.pl</a:t>
            </a:r>
            <a:r>
              <a:rPr lang="pl-PL" dirty="0"/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dirty="0"/>
              <a:t>Podlaski</a:t>
            </a:r>
            <a:r>
              <a:rPr lang="pl-PL" dirty="0"/>
              <a:t> – przed końcem roku 2021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dirty="0"/>
              <a:t>Śląskie</a:t>
            </a:r>
            <a:r>
              <a:rPr lang="pl-PL" dirty="0"/>
              <a:t> – przed końcem roku 2021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dirty="0"/>
              <a:t>Pomorski</a:t>
            </a:r>
            <a:r>
              <a:rPr lang="pl-PL" dirty="0"/>
              <a:t> – pierwszy kwartał 2022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dirty="0"/>
              <a:t>Mazowiecki</a:t>
            </a:r>
            <a:r>
              <a:rPr lang="pl-PL" dirty="0"/>
              <a:t>  - pierwszy kwartał 2022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pPr algn="ctr"/>
            <a:r>
              <a:rPr lang="pl-PL" dirty="0">
                <a:hlinkClick r:id="rId3"/>
              </a:rPr>
              <a:t>https://roundbaltic.eu/pl/wiadomosci-i-wydarzenia/wydarzenia/</a:t>
            </a:r>
            <a:r>
              <a:rPr lang="pl-PL" dirty="0"/>
              <a:t> </a:t>
            </a:r>
          </a:p>
          <a:p>
            <a:pPr algn="ctr"/>
            <a:endParaRPr lang="pl-PL" dirty="0"/>
          </a:p>
          <a:p>
            <a:pPr algn="ctr"/>
            <a:r>
              <a:rPr lang="pl-PL" dirty="0">
                <a:hlinkClick r:id="rId4"/>
              </a:rPr>
              <a:t>https://sape.org.pl/roundbaltic/</a:t>
            </a:r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63020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>
            <a:extLst>
              <a:ext uri="{FF2B5EF4-FFF2-40B4-BE49-F238E27FC236}">
                <a16:creationId xmlns:a16="http://schemas.microsoft.com/office/drawing/2014/main" id="{F67FA9E6-39A5-4C67-A513-7BAB4932F0B2}"/>
              </a:ext>
            </a:extLst>
          </p:cNvPr>
          <p:cNvSpPr txBox="1">
            <a:spLocks/>
          </p:cNvSpPr>
          <p:nvPr/>
        </p:nvSpPr>
        <p:spPr>
          <a:xfrm>
            <a:off x="1210170" y="568828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ctr"/>
            <a:r>
              <a:rPr lang="pl-PL" sz="3600" dirty="0"/>
              <a:t>Wdrażanie rekomendacji</a:t>
            </a:r>
            <a:endParaRPr lang="en-US" sz="3600" b="1" dirty="0">
              <a:latin typeface="Arial" panose="020B0604020202020204" pitchFamily="34" charset="0"/>
            </a:endParaRPr>
          </a:p>
        </p:txBody>
      </p:sp>
      <p:graphicFrame>
        <p:nvGraphicFramePr>
          <p:cNvPr id="4" name="Tabela 5">
            <a:extLst>
              <a:ext uri="{FF2B5EF4-FFF2-40B4-BE49-F238E27FC236}">
                <a16:creationId xmlns:a16="http://schemas.microsoft.com/office/drawing/2014/main" id="{5B44FCDA-21A2-4AA1-A276-1EC994D21C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274168"/>
              </p:ext>
            </p:extLst>
          </p:nvPr>
        </p:nvGraphicFramePr>
        <p:xfrm>
          <a:off x="1097280" y="3039727"/>
          <a:ext cx="8802784" cy="1827157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565242">
                  <a:extLst>
                    <a:ext uri="{9D8B030D-6E8A-4147-A177-3AD203B41FA5}">
                      <a16:colId xmlns:a16="http://schemas.microsoft.com/office/drawing/2014/main" val="2134257689"/>
                    </a:ext>
                  </a:extLst>
                </a:gridCol>
                <a:gridCol w="6237542">
                  <a:extLst>
                    <a:ext uri="{9D8B030D-6E8A-4147-A177-3AD203B41FA5}">
                      <a16:colId xmlns:a16="http://schemas.microsoft.com/office/drawing/2014/main" val="3236811039"/>
                    </a:ext>
                  </a:extLst>
                </a:gridCol>
              </a:tblGrid>
              <a:tr h="515242">
                <a:tc>
                  <a:txBody>
                    <a:bodyPr/>
                    <a:lstStyle/>
                    <a:p>
                      <a:r>
                        <a:rPr lang="pl-PL" sz="1400" b="1" dirty="0"/>
                        <a:t>Identyfikacja działań koniecznych do poprawy inwestycji w EE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0" dirty="0"/>
                        <a:t>Identyfikacja działań na poziomie regionalnym i krajowym koniecznych do wsparcia inwestycji w poprawę EE </a:t>
                      </a:r>
                    </a:p>
                    <a:p>
                      <a:r>
                        <a:rPr lang="pl-PL" sz="1400" b="0" dirty="0"/>
                        <a:t>przedstawienie ich na KOS i ROS, </a:t>
                      </a:r>
                    </a:p>
                    <a:p>
                      <a:r>
                        <a:rPr lang="pl-PL" sz="1400" b="0" dirty="0"/>
                        <a:t>Oraz bieżąca aktualizacja o te zidentyfikowane podczas KOS  i ROS </a:t>
                      </a:r>
                      <a:endParaRPr lang="pl-PL" sz="1400" b="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4169789"/>
                  </a:ext>
                </a:extLst>
              </a:tr>
              <a:tr h="366031">
                <a:tc>
                  <a:txBody>
                    <a:bodyPr/>
                    <a:lstStyle/>
                    <a:p>
                      <a:r>
                        <a:rPr lang="pl-PL" sz="1400" b="1" dirty="0"/>
                        <a:t>Dokumentacja/ewaluacja zidentyfikowanych  działań 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0" dirty="0"/>
                        <a:t>Prowadzenie dokumentacji dotyczącej zidentyfikowanych działań – strategii, realizacji, wyniku</a:t>
                      </a:r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5025901"/>
                  </a:ext>
                </a:extLst>
              </a:tr>
              <a:tr h="364117">
                <a:tc>
                  <a:txBody>
                    <a:bodyPr/>
                    <a:lstStyle/>
                    <a:p>
                      <a:r>
                        <a:rPr lang="pl-PL" sz="1400" b="1" dirty="0"/>
                        <a:t>Plan realizacji działań 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pl-PL" sz="1400" b="0" dirty="0"/>
                        <a:t>Strategia wdrożenia działań zidentyfikowanych w ramach realizacji projektu</a:t>
                      </a:r>
                      <a:endParaRPr lang="en-US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78211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915191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</TotalTime>
  <Words>1161</Words>
  <Application>Microsoft Office PowerPoint</Application>
  <PresentationFormat>Panoramiczny</PresentationFormat>
  <Paragraphs>132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Motyw pakietu Office</vt:lpstr>
      <vt:lpstr>Round Baltic - bridging Energy efficiency and finance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Katarzyna Rajkiewicz</dc:creator>
  <cp:lastModifiedBy>Zbigniew Michniowski</cp:lastModifiedBy>
  <cp:revision>51</cp:revision>
  <dcterms:created xsi:type="dcterms:W3CDTF">2021-03-17T09:21:55Z</dcterms:created>
  <dcterms:modified xsi:type="dcterms:W3CDTF">2021-11-11T11:46:58Z</dcterms:modified>
</cp:coreProperties>
</file>