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28"/>
  </p:notesMasterIdLst>
  <p:handoutMasterIdLst>
    <p:handoutMasterId r:id="rId29"/>
  </p:handoutMasterIdLst>
  <p:sldIdLst>
    <p:sldId id="256" r:id="rId4"/>
    <p:sldId id="385" r:id="rId5"/>
    <p:sldId id="387" r:id="rId6"/>
    <p:sldId id="395" r:id="rId7"/>
    <p:sldId id="379" r:id="rId8"/>
    <p:sldId id="389" r:id="rId9"/>
    <p:sldId id="391" r:id="rId10"/>
    <p:sldId id="390" r:id="rId11"/>
    <p:sldId id="394" r:id="rId12"/>
    <p:sldId id="388" r:id="rId13"/>
    <p:sldId id="406" r:id="rId14"/>
    <p:sldId id="407" r:id="rId15"/>
    <p:sldId id="408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3" r:id="rId24"/>
    <p:sldId id="404" r:id="rId25"/>
    <p:sldId id="405" r:id="rId26"/>
    <p:sldId id="393" r:id="rId27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a Biskupska" initials="NB" lastIdx="0" clrIdx="0">
    <p:extLst>
      <p:ext uri="{19B8F6BF-5375-455C-9EA6-DF929625EA0E}">
        <p15:presenceInfo xmlns:p15="http://schemas.microsoft.com/office/powerpoint/2012/main" userId="Natalia Biskupska" providerId="None"/>
      </p:ext>
    </p:extLst>
  </p:cmAuthor>
  <p:cmAuthor id="2" name="Agnieszka Więckowska" initials="AW" lastIdx="12" clrIdx="1">
    <p:extLst>
      <p:ext uri="{19B8F6BF-5375-455C-9EA6-DF929625EA0E}">
        <p15:presenceInfo xmlns:p15="http://schemas.microsoft.com/office/powerpoint/2012/main" userId="S-1-5-21-3876571917-2764203739-1476313084-84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0093DD"/>
    <a:srgbClr val="0093DC"/>
    <a:srgbClr val="8E5F95"/>
    <a:srgbClr val="DD4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74" autoAdjust="0"/>
    <p:restoredTop sz="80713" autoAdjust="0"/>
  </p:normalViewPr>
  <p:slideViewPr>
    <p:cSldViewPr snapToGrid="0">
      <p:cViewPr varScale="1">
        <p:scale>
          <a:sx n="71" d="100"/>
          <a:sy n="71" d="100"/>
        </p:scale>
        <p:origin x="965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a.azner\Desktop\wykres%20FE&#321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nieszka.wieckowska\Desktop\roundbaltic_17.11\wk&#322;ad%20programowania%20i%20monitoringu\zestawienie%20-%20o&#347;%20IV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nieszka.wieckowska\Desktop\roundbaltic_17.11\wk&#322;ad%20programowania%20i%20monitoringu\zestawienie%20-%20o&#347;%20IV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nieszka.wieckowska\Desktop\roundbaltic_17.11\wk&#322;ad%20programowania%20i%20monitoringu\zestawienie%20-%20o&#347;%20IV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nieszka.wieckowska\Desktop\roundbaltic_17.11\wk&#322;ad%20programowania%20i%20monitoringu\zestawienie%20-%20o&#347;%20IV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nieszka.wieckowska\Desktop\roundbaltic_17.11\wk&#322;ad%20programowania%20i%20monitoringu\zestawienie%20-%20o&#347;%20IV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nieszka.wieckowska\Desktop\roundbaltic_17.11\wk&#322;ad%20programowania%20i%20monitoringu\zestawienie%20-%20o&#347;%20IV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nieszka.wieckowska\Desktop\roundbaltic_17.11\wk&#322;ad%20programowania%20i%20monitoringu\zestawienie%20-%20o&#347;%20IV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nieszka.wieckowska\Desktop\roundbaltic_17.11\wk&#322;ad%20programowania%20i%20monitoringu\zestawienie%20-%20o&#347;%20IV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282859918219507"/>
          <c:y val="3.0683161805600184E-2"/>
          <c:w val="0.49000270864692519"/>
          <c:h val="0.9324970440276796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63500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63500"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37-4902-B402-371E1B065F0E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 w="63500"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37-4902-B402-371E1B065F0E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 w="63500"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37-4902-B402-371E1B065F0E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 w="63500"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037-4902-B402-371E1B065F0E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 w="63500"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037-4902-B402-371E1B065F0E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 w="6350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037-4902-B402-371E1B065F0E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 w="6350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037-4902-B402-371E1B065F0E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 w="6350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037-4902-B402-371E1B065F0E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 w="6350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037-4902-B402-371E1B065F0E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 w="6350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037-4902-B402-371E1B065F0E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  <a:ln w="6350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037-4902-B402-371E1B065F0E}"/>
              </c:ext>
            </c:extLst>
          </c:dPt>
          <c:dPt>
            <c:idx val="11"/>
            <c:invertIfNegative val="0"/>
            <c:bubble3D val="0"/>
            <c:spPr>
              <a:solidFill>
                <a:srgbClr val="0070C0"/>
              </a:solidFill>
              <a:ln w="6350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037-4902-B402-371E1B065F0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82,00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37-4902-B402-371E1B065F0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131,89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037-4902-B402-371E1B065F0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115,48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037-4902-B402-371E1B065F0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158,91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037-4902-B402-371E1B065F0E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146,30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037-4902-B402-371E1B065F0E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156,30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037-4902-B402-371E1B065F0E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273,78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037-4902-B402-371E1B065F0E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81,00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037-4902-B402-371E1B065F0E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000" b="1" dirty="0" smtClean="0"/>
                      <a:t>247,92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037-4902-B402-371E1B065F0E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421,17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A037-4902-B402-371E1B065F0E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318,00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A037-4902-B402-371E1B065F0E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123,16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A037-4902-B402-371E1B065F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4494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Arkusz1!$A$40:$A$51</c:f>
              <c:strCache>
                <c:ptCount val="12"/>
                <c:pt idx="0">
                  <c:v>OŚ XII Pomoc techniczna</c:v>
                </c:pt>
                <c:pt idx="1">
                  <c:v>OŚ XI Edukacja, kwalifikacje, uniejętności</c:v>
                </c:pt>
                <c:pt idx="2">
                  <c:v>OS X Adaptacyjność pracowników i przedsiębiorstw w regionie</c:v>
                </c:pt>
                <c:pt idx="3">
                  <c:v>OŚ IX Włączenie społeczne</c:v>
                </c:pt>
                <c:pt idx="4">
                  <c:v>OŚ VIII Zatrudnienie</c:v>
                </c:pt>
                <c:pt idx="5">
                  <c:v>OŚ VII Infrastruktura dla usług spoecznych</c:v>
                </c:pt>
                <c:pt idx="6">
                  <c:v>OŚ VI Rewitalizacja i potencjał endogeniczny regionu</c:v>
                </c:pt>
                <c:pt idx="7">
                  <c:v>Oś V Ochrona środowiska</c:v>
                </c:pt>
                <c:pt idx="8">
                  <c:v>Oś IV Gospodarka niskoemisyjna</c:v>
                </c:pt>
                <c:pt idx="9">
                  <c:v>Oś III Transport</c:v>
                </c:pt>
                <c:pt idx="10">
                  <c:v>Oś II Innowacyjna i konkurencyjna gospodarka</c:v>
                </c:pt>
                <c:pt idx="11">
                  <c:v>Oś I Badania, rozwój i komercjalizacja wiedzy</c:v>
                </c:pt>
              </c:strCache>
            </c:strRef>
          </c:cat>
          <c:val>
            <c:numRef>
              <c:f>Arkusz1!$B$40:$B$51</c:f>
              <c:numCache>
                <c:formatCode>General</c:formatCode>
                <c:ptCount val="12"/>
                <c:pt idx="0">
                  <c:v>67.599999999999994</c:v>
                </c:pt>
                <c:pt idx="1">
                  <c:v>130</c:v>
                </c:pt>
                <c:pt idx="2">
                  <c:v>115</c:v>
                </c:pt>
                <c:pt idx="3">
                  <c:v>162.1</c:v>
                </c:pt>
                <c:pt idx="4">
                  <c:v>159.9</c:v>
                </c:pt>
                <c:pt idx="5">
                  <c:v>127.7</c:v>
                </c:pt>
                <c:pt idx="6">
                  <c:v>279.10000000000002</c:v>
                </c:pt>
                <c:pt idx="7">
                  <c:v>88.5</c:v>
                </c:pt>
                <c:pt idx="8">
                  <c:v>232.8</c:v>
                </c:pt>
                <c:pt idx="9">
                  <c:v>416.7</c:v>
                </c:pt>
                <c:pt idx="10">
                  <c:v>304.8</c:v>
                </c:pt>
                <c:pt idx="11">
                  <c:v>171.62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037-4902-B402-371E1B065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7442984"/>
        <c:axId val="187447296"/>
      </c:barChart>
      <c:catAx>
        <c:axId val="187442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4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87447296"/>
        <c:crosses val="autoZero"/>
        <c:auto val="1"/>
        <c:lblAlgn val="ctr"/>
        <c:lblOffset val="100"/>
        <c:noMultiLvlLbl val="0"/>
      </c:catAx>
      <c:valAx>
        <c:axId val="187447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442984"/>
        <c:crosses val="autoZero"/>
        <c:crossBetween val="between"/>
      </c:valAx>
      <c:spPr>
        <a:noFill/>
        <a:ln w="1905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68192928309548E-2"/>
          <c:y val="0.11793139449670223"/>
          <c:w val="0.92677535049683479"/>
          <c:h val="0.78293872285745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Środki łącznie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2"/>
              <c:layout>
                <c:manualLayout>
                  <c:x val="2.300785491790097E-3"/>
                  <c:y val="6.163923149253711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2291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A93-4916-BF79-F82517DA26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2007-2013</c:v>
                </c:pt>
                <c:pt idx="1">
                  <c:v>2014-2020</c:v>
                </c:pt>
                <c:pt idx="2">
                  <c:v>2021-2027</c:v>
                </c:pt>
              </c:strCache>
            </c:strRef>
          </c:cat>
          <c:val>
            <c:numRef>
              <c:f>Arkusz1!$B$2:$B$5</c:f>
              <c:numCache>
                <c:formatCode>#,##0</c:formatCode>
                <c:ptCount val="4"/>
                <c:pt idx="0">
                  <c:v>1534</c:v>
                </c:pt>
                <c:pt idx="1">
                  <c:v>2256</c:v>
                </c:pt>
                <c:pt idx="2">
                  <c:v>2291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E8-4E14-8F9D-AE32F2FC2F9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EFRR</c:v>
                </c:pt>
              </c:strCache>
            </c:strRef>
          </c:tx>
          <c:spPr>
            <a:solidFill>
              <a:srgbClr val="A3BBE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1717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93-4916-BF79-F82517DA26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2007-2013</c:v>
                </c:pt>
                <c:pt idx="1">
                  <c:v>2014-2020</c:v>
                </c:pt>
                <c:pt idx="2">
                  <c:v>2021-2027</c:v>
                </c:pt>
              </c:strCache>
            </c:strRef>
          </c:cat>
          <c:val>
            <c:numRef>
              <c:f>Arkusz1!$C$2:$C$5</c:f>
              <c:numCache>
                <c:formatCode>#,##0</c:formatCode>
                <c:ptCount val="4"/>
                <c:pt idx="0">
                  <c:v>1046</c:v>
                </c:pt>
                <c:pt idx="1">
                  <c:v>1621</c:v>
                </c:pt>
                <c:pt idx="2">
                  <c:v>1717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E8-4E14-8F9D-AE32F2FC2F90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EFS</c:v>
                </c:pt>
              </c:strCache>
            </c:strRef>
          </c:tx>
          <c:spPr>
            <a:solidFill>
              <a:srgbClr val="8E5F95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574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A93-4916-BF79-F82517DA26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2007-2013</c:v>
                </c:pt>
                <c:pt idx="1">
                  <c:v>2014-2020</c:v>
                </c:pt>
                <c:pt idx="2">
                  <c:v>2021-2027</c:v>
                </c:pt>
              </c:strCache>
            </c:strRef>
          </c:cat>
          <c:val>
            <c:numRef>
              <c:f>Arkusz1!$D$2:$D$5</c:f>
              <c:numCache>
                <c:formatCode>#,##0</c:formatCode>
                <c:ptCount val="4"/>
                <c:pt idx="0">
                  <c:v>488</c:v>
                </c:pt>
                <c:pt idx="1">
                  <c:v>635</c:v>
                </c:pt>
                <c:pt idx="2">
                  <c:v>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E8-4E14-8F9D-AE32F2FC2F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00670624"/>
        <c:axId val="400676112"/>
      </c:barChart>
      <c:catAx>
        <c:axId val="40067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0676112"/>
        <c:crosses val="autoZero"/>
        <c:auto val="1"/>
        <c:lblAlgn val="ctr"/>
        <c:lblOffset val="100"/>
        <c:noMultiLvlLbl val="0"/>
      </c:catAx>
      <c:valAx>
        <c:axId val="40067611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0067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463099205160136"/>
          <c:y val="4.8898451711957482E-2"/>
          <c:w val="0.4066384726842413"/>
          <c:h val="0.103345614038575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283085050911842"/>
          <c:y val="3.1197875596628663E-2"/>
          <c:w val="0.55200300034350713"/>
          <c:h val="0.937604248806742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8E5F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95-49DD-8FC2-89340E87674E}"/>
              </c:ext>
            </c:extLst>
          </c:dPt>
          <c:dPt>
            <c:idx val="9"/>
            <c:invertIfNegative val="0"/>
            <c:bubble3D val="0"/>
            <c:spPr>
              <a:solidFill>
                <a:srgbClr val="8E5F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195-49DD-8FC2-89340E87674E}"/>
              </c:ext>
            </c:extLst>
          </c:dPt>
          <c:dPt>
            <c:idx val="10"/>
            <c:invertIfNegative val="0"/>
            <c:bubble3D val="0"/>
            <c:spPr>
              <a:solidFill>
                <a:srgbClr val="8E5F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95-49DD-8FC2-89340E87674E}"/>
              </c:ext>
            </c:extLst>
          </c:dPt>
          <c:dPt>
            <c:idx val="11"/>
            <c:invertIfNegative val="0"/>
            <c:bubble3D val="0"/>
            <c:spPr>
              <a:solidFill>
                <a:srgbClr val="8E5F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195-49DD-8FC2-89340E87674E}"/>
              </c:ext>
            </c:extLst>
          </c:dPt>
          <c:dPt>
            <c:idx val="13"/>
            <c:invertIfNegative val="0"/>
            <c:bubble3D val="0"/>
            <c:spPr>
              <a:solidFill>
                <a:srgbClr val="8E5F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95-49DD-8FC2-89340E8767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Arkusz1!$B$4:$B$17</c:f>
              <c:strCache>
                <c:ptCount val="14"/>
                <c:pt idx="0">
                  <c:v>Innowacyjne Łódzkie</c:v>
                </c:pt>
                <c:pt idx="1">
                  <c:v>Czysta Energia</c:v>
                </c:pt>
                <c:pt idx="2">
                  <c:v>Zielony Region</c:v>
                </c:pt>
                <c:pt idx="3">
                  <c:v>Mobilność Miejska</c:v>
                </c:pt>
                <c:pt idx="4">
                  <c:v>Transport Regionalny</c:v>
                </c:pt>
                <c:pt idx="5">
                  <c:v>Zrównoważony Rozwój Przestrzenny</c:v>
                </c:pt>
                <c:pt idx="6">
                  <c:v>Kultura i Turystyka</c:v>
                </c:pt>
                <c:pt idx="7">
                  <c:v>Infrastruktura Społeczna</c:v>
                </c:pt>
                <c:pt idx="8">
                  <c:v>Zatrudnienia i Rynek Pracy</c:v>
                </c:pt>
                <c:pt idx="9">
                  <c:v>Włączenie i Integracja Społeczna</c:v>
                </c:pt>
                <c:pt idx="10">
                  <c:v>Zdrowe i Adaptacyjne Kadry Regionalnej Gospodarki</c:v>
                </c:pt>
                <c:pt idx="11">
                  <c:v>Edukacja</c:v>
                </c:pt>
                <c:pt idx="12">
                  <c:v>Pomoc Techniczna EFRR</c:v>
                </c:pt>
                <c:pt idx="13">
                  <c:v>Pomoc Techniczna EFS</c:v>
                </c:pt>
              </c:strCache>
            </c:strRef>
          </c:cat>
          <c:val>
            <c:numRef>
              <c:f>Arkusz1!$C$4:$C$17</c:f>
              <c:numCache>
                <c:formatCode>#,##0</c:formatCode>
                <c:ptCount val="14"/>
                <c:pt idx="0">
                  <c:v>226375000</c:v>
                </c:pt>
                <c:pt idx="1">
                  <c:v>329793376</c:v>
                </c:pt>
                <c:pt idx="2">
                  <c:v>231456143</c:v>
                </c:pt>
                <c:pt idx="3">
                  <c:v>148540000</c:v>
                </c:pt>
                <c:pt idx="4">
                  <c:v>414910000</c:v>
                </c:pt>
                <c:pt idx="5">
                  <c:v>195520000</c:v>
                </c:pt>
                <c:pt idx="6">
                  <c:v>36660000</c:v>
                </c:pt>
                <c:pt idx="7">
                  <c:v>67760000</c:v>
                </c:pt>
                <c:pt idx="8">
                  <c:v>147620839</c:v>
                </c:pt>
                <c:pt idx="9">
                  <c:v>169588764</c:v>
                </c:pt>
                <c:pt idx="10">
                  <c:v>103940000</c:v>
                </c:pt>
                <c:pt idx="11">
                  <c:v>131060000</c:v>
                </c:pt>
                <c:pt idx="12">
                  <c:v>66373600</c:v>
                </c:pt>
                <c:pt idx="13">
                  <c:v>22361450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95-49DD-8FC2-89340E876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914083615"/>
        <c:axId val="1914074879"/>
      </c:barChart>
      <c:catAx>
        <c:axId val="191408361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small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14074879"/>
        <c:crosses val="autoZero"/>
        <c:auto val="1"/>
        <c:lblAlgn val="ctr"/>
        <c:lblOffset val="100"/>
        <c:tickLblSkip val="1"/>
        <c:noMultiLvlLbl val="0"/>
      </c:catAx>
      <c:valAx>
        <c:axId val="1914074879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914083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'oś IV'!$B$17</c:f>
              <c:strCache>
                <c:ptCount val="1"/>
                <c:pt idx="0">
                  <c:v>DziaŁanie IV.1 Odnawialne źródła energii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'oś IV'!$C$16:$E$16</c:f>
              <c:strCache>
                <c:ptCount val="3"/>
                <c:pt idx="0">
                  <c:v>wnioski złożone w naborach</c:v>
                </c:pt>
                <c:pt idx="1">
                  <c:v>wnioski poprawne formalnie</c:v>
                </c:pt>
                <c:pt idx="2">
                  <c:v>umowy o dofinansowanie</c:v>
                </c:pt>
              </c:strCache>
            </c:strRef>
          </c:cat>
          <c:val>
            <c:numRef>
              <c:f>'oś IV'!$C$17:$E$17</c:f>
              <c:numCache>
                <c:formatCode>General</c:formatCode>
                <c:ptCount val="3"/>
                <c:pt idx="0">
                  <c:v>579</c:v>
                </c:pt>
                <c:pt idx="1">
                  <c:v>197</c:v>
                </c:pt>
                <c:pt idx="2">
                  <c:v>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FB-423F-91F4-E921489C72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70865631"/>
        <c:axId val="1070872703"/>
      </c:barChart>
      <c:catAx>
        <c:axId val="1070865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070872703"/>
        <c:crosses val="autoZero"/>
        <c:auto val="1"/>
        <c:lblAlgn val="ctr"/>
        <c:lblOffset val="100"/>
        <c:noMultiLvlLbl val="0"/>
      </c:catAx>
      <c:valAx>
        <c:axId val="1070872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70865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'oś IV'!$B$48</c:f>
              <c:strCache>
                <c:ptCount val="1"/>
                <c:pt idx="0">
                  <c:v>DziaŁanie IV.1 Odnawialne źródła energii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B0-4628-97A2-4F77370D052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B0-4628-97A2-4F77370D05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'oś IV'!$C$47:$D$47</c:f>
              <c:strCache>
                <c:ptCount val="2"/>
                <c:pt idx="0">
                  <c:v>Wartość ogółem (PLN)</c:v>
                </c:pt>
                <c:pt idx="1">
                  <c:v>Wkład UE (PLN)</c:v>
                </c:pt>
              </c:strCache>
            </c:strRef>
          </c:cat>
          <c:val>
            <c:numRef>
              <c:f>'oś IV'!$C$48:$D$48</c:f>
              <c:numCache>
                <c:formatCode>#,##0.00</c:formatCode>
                <c:ptCount val="2"/>
                <c:pt idx="0">
                  <c:v>473222380.29000002</c:v>
                </c:pt>
                <c:pt idx="1">
                  <c:v>276320525.89999998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B0-4628-97A2-4F77370D052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'oś IV'!$G$17</c:f>
              <c:strCache>
                <c:ptCount val="1"/>
                <c:pt idx="0">
                  <c:v>Działanie IV.2 Termomodernizacja budynków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'oś IV'!$H$16:$J$16</c:f>
              <c:strCache>
                <c:ptCount val="3"/>
                <c:pt idx="0">
                  <c:v>wnioski złożone w naborach</c:v>
                </c:pt>
                <c:pt idx="1">
                  <c:v>wnioski poprawne formalnie</c:v>
                </c:pt>
                <c:pt idx="2">
                  <c:v>umowy o dofinansowanie</c:v>
                </c:pt>
              </c:strCache>
            </c:strRef>
          </c:cat>
          <c:val>
            <c:numRef>
              <c:f>'oś IV'!$H$17:$J$17</c:f>
              <c:numCache>
                <c:formatCode>General</c:formatCode>
                <c:ptCount val="3"/>
                <c:pt idx="0">
                  <c:v>318</c:v>
                </c:pt>
                <c:pt idx="1">
                  <c:v>227</c:v>
                </c:pt>
                <c:pt idx="2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5B-4B13-9DDD-5E4F93519C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46159951"/>
        <c:axId val="1246152879"/>
      </c:barChart>
      <c:catAx>
        <c:axId val="1246159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246152879"/>
        <c:crosses val="autoZero"/>
        <c:auto val="1"/>
        <c:lblAlgn val="ctr"/>
        <c:lblOffset val="100"/>
        <c:noMultiLvlLbl val="0"/>
      </c:catAx>
      <c:valAx>
        <c:axId val="1246152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246159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'oś IV'!$G$48</c:f>
              <c:strCache>
                <c:ptCount val="1"/>
                <c:pt idx="0">
                  <c:v>Działanie IV.2 Termomodernizacja budynków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3D-4EFD-AE30-B1BA952D38F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3D-4EFD-AE30-B1BA952D38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'oś IV'!$H$47:$I$47</c:f>
              <c:strCache>
                <c:ptCount val="2"/>
                <c:pt idx="0">
                  <c:v>Wartość ogółem (PLN)</c:v>
                </c:pt>
                <c:pt idx="1">
                  <c:v>Wkład UE (PLN)</c:v>
                </c:pt>
              </c:strCache>
            </c:strRef>
          </c:cat>
          <c:val>
            <c:numRef>
              <c:f>'oś IV'!$H$48:$I$48</c:f>
              <c:numCache>
                <c:formatCode>#,##0.00</c:formatCode>
                <c:ptCount val="2"/>
                <c:pt idx="0">
                  <c:v>812420304.56999993</c:v>
                </c:pt>
                <c:pt idx="1">
                  <c:v>477301450.31999999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3D-4EFD-AE30-B1BA952D38F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'oś IV'!$M$18</c:f>
              <c:strCache>
                <c:ptCount val="1"/>
                <c:pt idx="0">
                  <c:v>Działanie IV.3 Ochrona powietrza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'oś IV'!$N$17:$P$17</c:f>
              <c:strCache>
                <c:ptCount val="3"/>
                <c:pt idx="0">
                  <c:v>wnioski złożone w naborach</c:v>
                </c:pt>
                <c:pt idx="1">
                  <c:v>wnioski poprawne formalnie</c:v>
                </c:pt>
                <c:pt idx="2">
                  <c:v>umowy o dofinansowanie</c:v>
                </c:pt>
              </c:strCache>
            </c:strRef>
          </c:cat>
          <c:val>
            <c:numRef>
              <c:f>'oś IV'!$N$18:$P$18</c:f>
              <c:numCache>
                <c:formatCode>General</c:formatCode>
                <c:ptCount val="3"/>
                <c:pt idx="0">
                  <c:v>138</c:v>
                </c:pt>
                <c:pt idx="1">
                  <c:v>81</c:v>
                </c:pt>
                <c:pt idx="2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E0-4DF6-B242-313294042C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70875199"/>
        <c:axId val="1070879359"/>
      </c:barChart>
      <c:catAx>
        <c:axId val="10708751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070879359"/>
        <c:crosses val="autoZero"/>
        <c:auto val="1"/>
        <c:lblAlgn val="ctr"/>
        <c:lblOffset val="100"/>
        <c:noMultiLvlLbl val="0"/>
      </c:catAx>
      <c:valAx>
        <c:axId val="1070879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70875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'oś IV'!$M$48</c:f>
              <c:strCache>
                <c:ptCount val="1"/>
                <c:pt idx="0">
                  <c:v>Działanie IV.3 Ochrona powietrza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BD-405A-A5A4-BFF2EE729D8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BD-405A-A5A4-BFF2EE729D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'oś IV'!$N$47:$O$47</c:f>
              <c:strCache>
                <c:ptCount val="2"/>
                <c:pt idx="0">
                  <c:v>Wartość ogółem (PLN)</c:v>
                </c:pt>
                <c:pt idx="1">
                  <c:v>Wkład UE (PLN)</c:v>
                </c:pt>
              </c:strCache>
            </c:strRef>
          </c:cat>
          <c:val>
            <c:numRef>
              <c:f>'oś IV'!$N$48:$O$48</c:f>
              <c:numCache>
                <c:formatCode>#,##0.00</c:formatCode>
                <c:ptCount val="2"/>
                <c:pt idx="0">
                  <c:v>345416645.62</c:v>
                </c:pt>
                <c:pt idx="1">
                  <c:v>198135824.05000001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BD-405A-A5A4-BFF2EE729D8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'oś IV'!$S$18</c:f>
              <c:strCache>
                <c:ptCount val="1"/>
                <c:pt idx="0">
                  <c:v>Działanie IV.4 Zmniejszenie emisji zanieczyszczeń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'oś IV'!$T$17:$V$17</c:f>
              <c:strCache>
                <c:ptCount val="3"/>
                <c:pt idx="0">
                  <c:v>wnioski złożone w naborach</c:v>
                </c:pt>
                <c:pt idx="1">
                  <c:v>wnioski poprawne formalnie</c:v>
                </c:pt>
                <c:pt idx="2">
                  <c:v>umowy o dofinansowanie</c:v>
                </c:pt>
              </c:strCache>
            </c:strRef>
          </c:cat>
          <c:val>
            <c:numRef>
              <c:f>'oś IV'!$T$18:$V$18</c:f>
              <c:numCache>
                <c:formatCode>General</c:formatCode>
                <c:ptCount val="3"/>
                <c:pt idx="0">
                  <c:v>22</c:v>
                </c:pt>
                <c:pt idx="1">
                  <c:v>17</c:v>
                </c:pt>
                <c:pt idx="2" formatCode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EE-4729-BB09-2D05FF9EF1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46130239"/>
        <c:axId val="1246138559"/>
      </c:barChart>
      <c:catAx>
        <c:axId val="1246130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246138559"/>
        <c:crosses val="autoZero"/>
        <c:auto val="1"/>
        <c:lblAlgn val="ctr"/>
        <c:lblOffset val="100"/>
        <c:noMultiLvlLbl val="0"/>
      </c:catAx>
      <c:valAx>
        <c:axId val="1246138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46130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'oś IV'!$T$48</c:f>
              <c:strCache>
                <c:ptCount val="1"/>
                <c:pt idx="0">
                  <c:v>Działanie IV.4 Zmniejszenie emisji zanieczyszczeń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DF-450B-A399-DBEBB4D5076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DF-450B-A399-DBEBB4D507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'oś IV'!$U$47:$V$47</c:f>
              <c:strCache>
                <c:ptCount val="2"/>
                <c:pt idx="0">
                  <c:v>Wartość ogółem (PLN)</c:v>
                </c:pt>
                <c:pt idx="1">
                  <c:v>Wkład UE (PLN)</c:v>
                </c:pt>
              </c:strCache>
            </c:strRef>
          </c:cat>
          <c:val>
            <c:numRef>
              <c:f>'oś IV'!$U$48:$V$48</c:f>
              <c:numCache>
                <c:formatCode>#,##0.00</c:formatCode>
                <c:ptCount val="2"/>
                <c:pt idx="0">
                  <c:v>28382391.649999999</c:v>
                </c:pt>
                <c:pt idx="1">
                  <c:v>20566261.030000001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DF-450B-A399-DBEBB4D5076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690808-EAEC-446D-8B0A-CA09122A34FA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48692D4-F014-481F-BE66-217384E1A514}">
      <dgm:prSet phldrT="[Tekst]" custT="1"/>
      <dgm:spPr/>
      <dgm:t>
        <a:bodyPr/>
        <a:lstStyle/>
        <a:p>
          <a:r>
            <a:rPr lang="pl-PL" sz="2600" b="1" dirty="0" smtClean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rPr>
            <a:t>Na co można uzyskać wsparcie?</a:t>
          </a:r>
          <a:endParaRPr lang="pl-PL" sz="2600" b="1" dirty="0">
            <a:solidFill>
              <a:srgbClr val="20386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1238AC-B898-4F90-90BB-B30BE630DE9F}" type="parTrans" cxnId="{3D0B7192-3204-4257-8178-BB8B792F1511}">
      <dgm:prSet/>
      <dgm:spPr/>
      <dgm:t>
        <a:bodyPr/>
        <a:lstStyle/>
        <a:p>
          <a:endParaRPr lang="pl-PL"/>
        </a:p>
      </dgm:t>
    </dgm:pt>
    <dgm:pt modelId="{B0B8909B-FC0D-434E-AA91-BCE71D70ED7E}" type="sibTrans" cxnId="{3D0B7192-3204-4257-8178-BB8B792F1511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672" t="15558" r="-20672" b="15558"/>
          </a:stretch>
        </a:blipFill>
      </dgm:spPr>
      <dgm:t>
        <a:bodyPr/>
        <a:lstStyle/>
        <a:p>
          <a:endParaRPr lang="pl-PL">
            <a:solidFill>
              <a:srgbClr val="203864"/>
            </a:solidFill>
          </a:endParaRPr>
        </a:p>
      </dgm:t>
    </dgm:pt>
    <dgm:pt modelId="{B6DEC767-1807-4985-9F73-76615E5C1D47}">
      <dgm:prSet phldrT="[Tekst]" custT="1"/>
      <dgm:spPr/>
      <dgm:t>
        <a:bodyPr/>
        <a:lstStyle/>
        <a:p>
          <a:r>
            <a:rPr lang="pl-PL" sz="2400" dirty="0" smtClean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rPr>
            <a:t>Odnawialne źródła energii.</a:t>
          </a:r>
          <a:endParaRPr lang="pl-PL" sz="2400" dirty="0">
            <a:solidFill>
              <a:srgbClr val="20386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21ADAC-C622-48D3-B1B7-7B9211560C08}" type="parTrans" cxnId="{45D3D90A-5641-4FD2-A24D-8D3B2E62AA04}">
      <dgm:prSet/>
      <dgm:spPr/>
      <dgm:t>
        <a:bodyPr/>
        <a:lstStyle/>
        <a:p>
          <a:endParaRPr lang="pl-PL"/>
        </a:p>
      </dgm:t>
    </dgm:pt>
    <dgm:pt modelId="{8301068D-61E0-44BA-B9C8-E736FACA0E36}" type="sibTrans" cxnId="{45D3D90A-5641-4FD2-A24D-8D3B2E62AA04}">
      <dgm:prSet/>
      <dgm:spPr/>
      <dgm:t>
        <a:bodyPr/>
        <a:lstStyle/>
        <a:p>
          <a:endParaRPr lang="pl-PL"/>
        </a:p>
      </dgm:t>
    </dgm:pt>
    <dgm:pt modelId="{314A10C0-94A4-4257-AED3-51DACFBC7364}">
      <dgm:prSet phldrT="[Tekst]" custT="1"/>
      <dgm:spPr/>
      <dgm:t>
        <a:bodyPr/>
        <a:lstStyle/>
        <a:p>
          <a:r>
            <a:rPr lang="pl-PL" sz="2400" dirty="0" smtClean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rPr>
            <a:t>Termomodernizacja budynków.</a:t>
          </a:r>
          <a:endParaRPr lang="pl-PL" sz="2400" dirty="0">
            <a:solidFill>
              <a:srgbClr val="20386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F18FE4-5609-4878-A0E7-6828A4A8E24A}" type="parTrans" cxnId="{E7477DCE-8629-4135-820B-DBCF6CA00FA6}">
      <dgm:prSet/>
      <dgm:spPr/>
      <dgm:t>
        <a:bodyPr/>
        <a:lstStyle/>
        <a:p>
          <a:endParaRPr lang="pl-PL"/>
        </a:p>
      </dgm:t>
    </dgm:pt>
    <dgm:pt modelId="{5BBC57E7-3AE3-4804-A73F-6744973D4DC6}" type="sibTrans" cxnId="{E7477DCE-8629-4135-820B-DBCF6CA00FA6}">
      <dgm:prSet/>
      <dgm:spPr/>
      <dgm:t>
        <a:bodyPr/>
        <a:lstStyle/>
        <a:p>
          <a:endParaRPr lang="pl-PL"/>
        </a:p>
      </dgm:t>
    </dgm:pt>
    <dgm:pt modelId="{A7C1E6EF-0CA1-470D-A492-62C58577A66C}">
      <dgm:prSet phldrT="[Tekst]" custT="1"/>
      <dgm:spPr/>
      <dgm:t>
        <a:bodyPr/>
        <a:lstStyle/>
        <a:p>
          <a:r>
            <a:rPr lang="pl-PL" sz="2400" dirty="0" smtClean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rPr>
            <a:t>Modernizacja źródeł ciepła.</a:t>
          </a:r>
          <a:endParaRPr lang="pl-PL" sz="2400" dirty="0">
            <a:solidFill>
              <a:srgbClr val="20386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0EF8E5-82B3-4830-A444-1507EE8DDC24}" type="parTrans" cxnId="{52319916-5971-4E72-AC86-51B19A5FCB0E}">
      <dgm:prSet/>
      <dgm:spPr/>
      <dgm:t>
        <a:bodyPr/>
        <a:lstStyle/>
        <a:p>
          <a:endParaRPr lang="pl-PL"/>
        </a:p>
      </dgm:t>
    </dgm:pt>
    <dgm:pt modelId="{8BE466E5-F46F-4B03-8026-A075A3AC3D5B}" type="sibTrans" cxnId="{52319916-5971-4E72-AC86-51B19A5FCB0E}">
      <dgm:prSet/>
      <dgm:spPr/>
      <dgm:t>
        <a:bodyPr/>
        <a:lstStyle/>
        <a:p>
          <a:endParaRPr lang="pl-PL"/>
        </a:p>
      </dgm:t>
    </dgm:pt>
    <dgm:pt modelId="{8B5CBF0B-6C22-4515-A2F4-B5FDE711B423}" type="pres">
      <dgm:prSet presAssocID="{EB690808-EAEC-446D-8B0A-CA09122A34FA}" presName="Name0" presStyleCnt="0">
        <dgm:presLayoutVars>
          <dgm:dir/>
        </dgm:presLayoutVars>
      </dgm:prSet>
      <dgm:spPr/>
      <dgm:t>
        <a:bodyPr/>
        <a:lstStyle/>
        <a:p>
          <a:endParaRPr lang="pl-PL"/>
        </a:p>
      </dgm:t>
    </dgm:pt>
    <dgm:pt modelId="{7275B610-F847-4D29-80C2-947A088CDE83}" type="pres">
      <dgm:prSet presAssocID="{B0B8909B-FC0D-434E-AA91-BCE71D70ED7E}" presName="picture_1" presStyleLbl="bgImgPlace1" presStyleIdx="0" presStyleCnt="1" custScaleX="146692" custScaleY="105840" custLinFactNeighborX="-34314" custLinFactNeighborY="-2103"/>
      <dgm:spPr/>
      <dgm:t>
        <a:bodyPr/>
        <a:lstStyle/>
        <a:p>
          <a:endParaRPr lang="pl-PL"/>
        </a:p>
      </dgm:t>
    </dgm:pt>
    <dgm:pt modelId="{75E638E5-02C6-48E8-9CAC-7A254CBB5B4B}" type="pres">
      <dgm:prSet presAssocID="{448692D4-F014-481F-BE66-217384E1A514}" presName="text_1" presStyleLbl="node1" presStyleIdx="0" presStyleCnt="0" custScaleX="111312" custScaleY="97454" custLinFactNeighborX="-3000" custLinFactNeighborY="724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C64C2D2-0A25-4FE4-8BA8-9C5A0CDF1343}" type="pres">
      <dgm:prSet presAssocID="{EB690808-EAEC-446D-8B0A-CA09122A34FA}" presName="linV" presStyleCnt="0"/>
      <dgm:spPr/>
    </dgm:pt>
    <dgm:pt modelId="{F3396C0F-C51C-41AA-AF37-47F7C00E18C2}" type="pres">
      <dgm:prSet presAssocID="{B6DEC767-1807-4985-9F73-76615E5C1D47}" presName="pair" presStyleCnt="0"/>
      <dgm:spPr/>
    </dgm:pt>
    <dgm:pt modelId="{782853A5-C6A1-4734-9748-E2CC9E8814A6}" type="pres">
      <dgm:prSet presAssocID="{B6DEC767-1807-4985-9F73-76615E5C1D47}" presName="spaceH" presStyleLbl="node1" presStyleIdx="0" presStyleCnt="0"/>
      <dgm:spPr/>
    </dgm:pt>
    <dgm:pt modelId="{64D97BA4-C1F0-44EF-AC41-9C90F4A05394}" type="pres">
      <dgm:prSet presAssocID="{B6DEC767-1807-4985-9F73-76615E5C1D47}" presName="desPictures" presStyleLbl="alignImgPlace1" presStyleIdx="0" presStyleCnt="3" custScaleX="144754" custScaleY="131762" custLinFactNeighborX="30964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803" t="-146" r="-6803" b="-146"/>
          </a:stretch>
        </a:blipFill>
      </dgm:spPr>
    </dgm:pt>
    <dgm:pt modelId="{FECDDF3F-4BC0-490D-BF1E-57B9D17A45D0}" type="pres">
      <dgm:prSet presAssocID="{B6DEC767-1807-4985-9F73-76615E5C1D47}" presName="desTextWrapper" presStyleCnt="0"/>
      <dgm:spPr/>
    </dgm:pt>
    <dgm:pt modelId="{C878AB2E-0477-4013-8D59-3D715953222C}" type="pres">
      <dgm:prSet presAssocID="{B6DEC767-1807-4985-9F73-76615E5C1D47}" presName="desText" presStyleLbl="revTx" presStyleIdx="0" presStyleCnt="3" custLinFactNeighborX="5620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65ECCA-9D5C-40FC-A6CE-BF530A1F6105}" type="pres">
      <dgm:prSet presAssocID="{8301068D-61E0-44BA-B9C8-E736FACA0E36}" presName="spaceV" presStyleCnt="0"/>
      <dgm:spPr/>
    </dgm:pt>
    <dgm:pt modelId="{D2F94A5D-56AD-4774-9FA1-5D876A4C8180}" type="pres">
      <dgm:prSet presAssocID="{314A10C0-94A4-4257-AED3-51DACFBC7364}" presName="pair" presStyleCnt="0"/>
      <dgm:spPr/>
    </dgm:pt>
    <dgm:pt modelId="{097DDD7F-900E-4643-A33B-48AAD2D90B1B}" type="pres">
      <dgm:prSet presAssocID="{314A10C0-94A4-4257-AED3-51DACFBC7364}" presName="spaceH" presStyleLbl="node1" presStyleIdx="0" presStyleCnt="0"/>
      <dgm:spPr/>
    </dgm:pt>
    <dgm:pt modelId="{13A2CDB6-D209-4CD6-A673-9203D8AA2184}" type="pres">
      <dgm:prSet presAssocID="{314A10C0-94A4-4257-AED3-51DACFBC7364}" presName="desPictures" presStyleLbl="alignImgPlace1" presStyleIdx="1" presStyleCnt="3" custScaleX="144754" custScaleY="131762" custLinFactNeighborX="30964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97" t="968" r="297" b="968"/>
          </a:stretch>
        </a:blipFill>
      </dgm:spPr>
      <dgm:t>
        <a:bodyPr/>
        <a:lstStyle/>
        <a:p>
          <a:endParaRPr lang="pl-PL"/>
        </a:p>
      </dgm:t>
    </dgm:pt>
    <dgm:pt modelId="{F373B9D5-1510-4CED-8F32-D64E921BD56C}" type="pres">
      <dgm:prSet presAssocID="{314A10C0-94A4-4257-AED3-51DACFBC7364}" presName="desTextWrapper" presStyleCnt="0"/>
      <dgm:spPr/>
    </dgm:pt>
    <dgm:pt modelId="{7DCB4603-6B38-46E2-91AA-3985490774F0}" type="pres">
      <dgm:prSet presAssocID="{314A10C0-94A4-4257-AED3-51DACFBC7364}" presName="desText" presStyleLbl="revTx" presStyleIdx="1" presStyleCnt="3" custLinFactNeighborX="5620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88A3C9-7569-454A-B213-EA49DE0FCCDE}" type="pres">
      <dgm:prSet presAssocID="{5BBC57E7-3AE3-4804-A73F-6744973D4DC6}" presName="spaceV" presStyleCnt="0"/>
      <dgm:spPr/>
    </dgm:pt>
    <dgm:pt modelId="{A5BC2D12-7781-4427-B1E7-D471D7D957EC}" type="pres">
      <dgm:prSet presAssocID="{A7C1E6EF-0CA1-470D-A492-62C58577A66C}" presName="pair" presStyleCnt="0"/>
      <dgm:spPr/>
    </dgm:pt>
    <dgm:pt modelId="{AF4BBA54-1F5F-4A5D-A52B-ECBFD37BAD96}" type="pres">
      <dgm:prSet presAssocID="{A7C1E6EF-0CA1-470D-A492-62C58577A66C}" presName="spaceH" presStyleLbl="node1" presStyleIdx="0" presStyleCnt="0"/>
      <dgm:spPr/>
    </dgm:pt>
    <dgm:pt modelId="{3C9515A2-2DFD-4B98-9FEC-4CB2E4E83C89}" type="pres">
      <dgm:prSet presAssocID="{A7C1E6EF-0CA1-470D-A492-62C58577A66C}" presName="desPictures" presStyleLbl="alignImgPlace1" presStyleIdx="2" presStyleCnt="3" custScaleX="144754" custScaleY="131762" custLinFactNeighborX="30964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219" t="13226" r="-36219" b="13226"/>
          </a:stretch>
        </a:blipFill>
      </dgm:spPr>
      <dgm:t>
        <a:bodyPr/>
        <a:lstStyle/>
        <a:p>
          <a:endParaRPr lang="pl-PL"/>
        </a:p>
      </dgm:t>
    </dgm:pt>
    <dgm:pt modelId="{7C0277F7-06C2-415C-9CD4-1B8EF7F07908}" type="pres">
      <dgm:prSet presAssocID="{A7C1E6EF-0CA1-470D-A492-62C58577A66C}" presName="desTextWrapper" presStyleCnt="0"/>
      <dgm:spPr/>
    </dgm:pt>
    <dgm:pt modelId="{6CC8588C-49B1-40EA-B206-B77A6F6E32D6}" type="pres">
      <dgm:prSet presAssocID="{A7C1E6EF-0CA1-470D-A492-62C58577A66C}" presName="desText" presStyleLbl="revTx" presStyleIdx="2" presStyleCnt="3" custLinFactNeighborX="5620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BF5FD3-DF76-4300-B590-E47D3238E701}" type="pres">
      <dgm:prSet presAssocID="{EB690808-EAEC-446D-8B0A-CA09122A34FA}" presName="maxNode" presStyleCnt="0"/>
      <dgm:spPr/>
    </dgm:pt>
    <dgm:pt modelId="{AC20EE45-4DB5-413D-B4E0-8C5CB978B7C1}" type="pres">
      <dgm:prSet presAssocID="{EB690808-EAEC-446D-8B0A-CA09122A34FA}" presName="Name33" presStyleCnt="0"/>
      <dgm:spPr/>
    </dgm:pt>
  </dgm:ptLst>
  <dgm:cxnLst>
    <dgm:cxn modelId="{4BE17CD3-AA15-403C-AB14-C49D1619AEB3}" type="presOf" srcId="{A7C1E6EF-0CA1-470D-A492-62C58577A66C}" destId="{6CC8588C-49B1-40EA-B206-B77A6F6E32D6}" srcOrd="0" destOrd="0" presId="urn:microsoft.com/office/officeart/2008/layout/AccentedPicture"/>
    <dgm:cxn modelId="{E545F957-474F-4E0F-A152-5CD06D9817D5}" type="presOf" srcId="{448692D4-F014-481F-BE66-217384E1A514}" destId="{75E638E5-02C6-48E8-9CAC-7A254CBB5B4B}" srcOrd="0" destOrd="0" presId="urn:microsoft.com/office/officeart/2008/layout/AccentedPicture"/>
    <dgm:cxn modelId="{9F79605D-D3CE-4E0C-AABF-27039962AB1A}" type="presOf" srcId="{B0B8909B-FC0D-434E-AA91-BCE71D70ED7E}" destId="{7275B610-F847-4D29-80C2-947A088CDE83}" srcOrd="0" destOrd="0" presId="urn:microsoft.com/office/officeart/2008/layout/AccentedPicture"/>
    <dgm:cxn modelId="{E7477DCE-8629-4135-820B-DBCF6CA00FA6}" srcId="{EB690808-EAEC-446D-8B0A-CA09122A34FA}" destId="{314A10C0-94A4-4257-AED3-51DACFBC7364}" srcOrd="2" destOrd="0" parTransId="{4DF18FE4-5609-4878-A0E7-6828A4A8E24A}" sibTransId="{5BBC57E7-3AE3-4804-A73F-6744973D4DC6}"/>
    <dgm:cxn modelId="{046783D3-5126-45F9-9C35-06EF1087D678}" type="presOf" srcId="{EB690808-EAEC-446D-8B0A-CA09122A34FA}" destId="{8B5CBF0B-6C22-4515-A2F4-B5FDE711B423}" srcOrd="0" destOrd="0" presId="urn:microsoft.com/office/officeart/2008/layout/AccentedPicture"/>
    <dgm:cxn modelId="{52319916-5971-4E72-AC86-51B19A5FCB0E}" srcId="{EB690808-EAEC-446D-8B0A-CA09122A34FA}" destId="{A7C1E6EF-0CA1-470D-A492-62C58577A66C}" srcOrd="3" destOrd="0" parTransId="{AB0EF8E5-82B3-4830-A444-1507EE8DDC24}" sibTransId="{8BE466E5-F46F-4B03-8026-A075A3AC3D5B}"/>
    <dgm:cxn modelId="{CE27B6D1-74D6-40C7-AE79-AFF3D2C2E7EF}" type="presOf" srcId="{314A10C0-94A4-4257-AED3-51DACFBC7364}" destId="{7DCB4603-6B38-46E2-91AA-3985490774F0}" srcOrd="0" destOrd="0" presId="urn:microsoft.com/office/officeart/2008/layout/AccentedPicture"/>
    <dgm:cxn modelId="{3D0B7192-3204-4257-8178-BB8B792F1511}" srcId="{EB690808-EAEC-446D-8B0A-CA09122A34FA}" destId="{448692D4-F014-481F-BE66-217384E1A514}" srcOrd="0" destOrd="0" parTransId="{C41238AC-B898-4F90-90BB-B30BE630DE9F}" sibTransId="{B0B8909B-FC0D-434E-AA91-BCE71D70ED7E}"/>
    <dgm:cxn modelId="{2684AE49-16BC-4A37-9455-D06A03E0DA03}" type="presOf" srcId="{B6DEC767-1807-4985-9F73-76615E5C1D47}" destId="{C878AB2E-0477-4013-8D59-3D715953222C}" srcOrd="0" destOrd="0" presId="urn:microsoft.com/office/officeart/2008/layout/AccentedPicture"/>
    <dgm:cxn modelId="{45D3D90A-5641-4FD2-A24D-8D3B2E62AA04}" srcId="{EB690808-EAEC-446D-8B0A-CA09122A34FA}" destId="{B6DEC767-1807-4985-9F73-76615E5C1D47}" srcOrd="1" destOrd="0" parTransId="{2621ADAC-C622-48D3-B1B7-7B9211560C08}" sibTransId="{8301068D-61E0-44BA-B9C8-E736FACA0E36}"/>
    <dgm:cxn modelId="{3520F9C6-C5FD-416E-950C-1D800AD1EEF2}" type="presParOf" srcId="{8B5CBF0B-6C22-4515-A2F4-B5FDE711B423}" destId="{7275B610-F847-4D29-80C2-947A088CDE83}" srcOrd="0" destOrd="0" presId="urn:microsoft.com/office/officeart/2008/layout/AccentedPicture"/>
    <dgm:cxn modelId="{5922F8D8-8C7D-4162-9B5C-F57EA27E9BC3}" type="presParOf" srcId="{8B5CBF0B-6C22-4515-A2F4-B5FDE711B423}" destId="{75E638E5-02C6-48E8-9CAC-7A254CBB5B4B}" srcOrd="1" destOrd="0" presId="urn:microsoft.com/office/officeart/2008/layout/AccentedPicture"/>
    <dgm:cxn modelId="{9C1FA6FC-C509-448D-8D75-C6688157791D}" type="presParOf" srcId="{8B5CBF0B-6C22-4515-A2F4-B5FDE711B423}" destId="{9C64C2D2-0A25-4FE4-8BA8-9C5A0CDF1343}" srcOrd="2" destOrd="0" presId="urn:microsoft.com/office/officeart/2008/layout/AccentedPicture"/>
    <dgm:cxn modelId="{51BF735E-DEE9-4691-A151-238853DFEE8A}" type="presParOf" srcId="{9C64C2D2-0A25-4FE4-8BA8-9C5A0CDF1343}" destId="{F3396C0F-C51C-41AA-AF37-47F7C00E18C2}" srcOrd="0" destOrd="0" presId="urn:microsoft.com/office/officeart/2008/layout/AccentedPicture"/>
    <dgm:cxn modelId="{97BCA65A-98F0-4E4D-ADFF-5122FA611E48}" type="presParOf" srcId="{F3396C0F-C51C-41AA-AF37-47F7C00E18C2}" destId="{782853A5-C6A1-4734-9748-E2CC9E8814A6}" srcOrd="0" destOrd="0" presId="urn:microsoft.com/office/officeart/2008/layout/AccentedPicture"/>
    <dgm:cxn modelId="{297BC512-B273-4F5E-B02D-725F69E2CCA8}" type="presParOf" srcId="{F3396C0F-C51C-41AA-AF37-47F7C00E18C2}" destId="{64D97BA4-C1F0-44EF-AC41-9C90F4A05394}" srcOrd="1" destOrd="0" presId="urn:microsoft.com/office/officeart/2008/layout/AccentedPicture"/>
    <dgm:cxn modelId="{B038F04A-CCFE-4DEE-AD90-4CF1486CA74D}" type="presParOf" srcId="{F3396C0F-C51C-41AA-AF37-47F7C00E18C2}" destId="{FECDDF3F-4BC0-490D-BF1E-57B9D17A45D0}" srcOrd="2" destOrd="0" presId="urn:microsoft.com/office/officeart/2008/layout/AccentedPicture"/>
    <dgm:cxn modelId="{C0F9C8F8-B135-48C9-B940-D7A6FE9EFCCC}" type="presParOf" srcId="{FECDDF3F-4BC0-490D-BF1E-57B9D17A45D0}" destId="{C878AB2E-0477-4013-8D59-3D715953222C}" srcOrd="0" destOrd="0" presId="urn:microsoft.com/office/officeart/2008/layout/AccentedPicture"/>
    <dgm:cxn modelId="{4F47E526-688E-418F-B3FD-5A3FAEA62B30}" type="presParOf" srcId="{9C64C2D2-0A25-4FE4-8BA8-9C5A0CDF1343}" destId="{B565ECCA-9D5C-40FC-A6CE-BF530A1F6105}" srcOrd="1" destOrd="0" presId="urn:microsoft.com/office/officeart/2008/layout/AccentedPicture"/>
    <dgm:cxn modelId="{AFE723E8-F9E2-42D4-A642-9BF1CC73394A}" type="presParOf" srcId="{9C64C2D2-0A25-4FE4-8BA8-9C5A0CDF1343}" destId="{D2F94A5D-56AD-4774-9FA1-5D876A4C8180}" srcOrd="2" destOrd="0" presId="urn:microsoft.com/office/officeart/2008/layout/AccentedPicture"/>
    <dgm:cxn modelId="{F4D350D1-A400-4E54-AA32-24BBDC615ED1}" type="presParOf" srcId="{D2F94A5D-56AD-4774-9FA1-5D876A4C8180}" destId="{097DDD7F-900E-4643-A33B-48AAD2D90B1B}" srcOrd="0" destOrd="0" presId="urn:microsoft.com/office/officeart/2008/layout/AccentedPicture"/>
    <dgm:cxn modelId="{8064471C-C5A3-42DC-A499-E5DE0C5237E5}" type="presParOf" srcId="{D2F94A5D-56AD-4774-9FA1-5D876A4C8180}" destId="{13A2CDB6-D209-4CD6-A673-9203D8AA2184}" srcOrd="1" destOrd="0" presId="urn:microsoft.com/office/officeart/2008/layout/AccentedPicture"/>
    <dgm:cxn modelId="{BF90F883-3A6F-4F15-A00C-73C74ABF5F69}" type="presParOf" srcId="{D2F94A5D-56AD-4774-9FA1-5D876A4C8180}" destId="{F373B9D5-1510-4CED-8F32-D64E921BD56C}" srcOrd="2" destOrd="0" presId="urn:microsoft.com/office/officeart/2008/layout/AccentedPicture"/>
    <dgm:cxn modelId="{0AD3C204-0D2E-4716-B6E3-205B41795BA6}" type="presParOf" srcId="{F373B9D5-1510-4CED-8F32-D64E921BD56C}" destId="{7DCB4603-6B38-46E2-91AA-3985490774F0}" srcOrd="0" destOrd="0" presId="urn:microsoft.com/office/officeart/2008/layout/AccentedPicture"/>
    <dgm:cxn modelId="{EA769AFA-10B9-4175-A857-AC4672D4B7C3}" type="presParOf" srcId="{9C64C2D2-0A25-4FE4-8BA8-9C5A0CDF1343}" destId="{F688A3C9-7569-454A-B213-EA49DE0FCCDE}" srcOrd="3" destOrd="0" presId="urn:microsoft.com/office/officeart/2008/layout/AccentedPicture"/>
    <dgm:cxn modelId="{F61C6C67-585C-45CE-86EE-BF56C6B14C2A}" type="presParOf" srcId="{9C64C2D2-0A25-4FE4-8BA8-9C5A0CDF1343}" destId="{A5BC2D12-7781-4427-B1E7-D471D7D957EC}" srcOrd="4" destOrd="0" presId="urn:microsoft.com/office/officeart/2008/layout/AccentedPicture"/>
    <dgm:cxn modelId="{85842BDC-6E9E-439E-A105-93462F66039E}" type="presParOf" srcId="{A5BC2D12-7781-4427-B1E7-D471D7D957EC}" destId="{AF4BBA54-1F5F-4A5D-A52B-ECBFD37BAD96}" srcOrd="0" destOrd="0" presId="urn:microsoft.com/office/officeart/2008/layout/AccentedPicture"/>
    <dgm:cxn modelId="{2F2AB279-5CA3-48FB-890B-21B4F2197070}" type="presParOf" srcId="{A5BC2D12-7781-4427-B1E7-D471D7D957EC}" destId="{3C9515A2-2DFD-4B98-9FEC-4CB2E4E83C89}" srcOrd="1" destOrd="0" presId="urn:microsoft.com/office/officeart/2008/layout/AccentedPicture"/>
    <dgm:cxn modelId="{4B97F202-F918-4A9F-943A-F136EAA7646C}" type="presParOf" srcId="{A5BC2D12-7781-4427-B1E7-D471D7D957EC}" destId="{7C0277F7-06C2-415C-9CD4-1B8EF7F07908}" srcOrd="2" destOrd="0" presId="urn:microsoft.com/office/officeart/2008/layout/AccentedPicture"/>
    <dgm:cxn modelId="{CC90D759-7DFC-47D9-8322-D499169FE439}" type="presParOf" srcId="{7C0277F7-06C2-415C-9CD4-1B8EF7F07908}" destId="{6CC8588C-49B1-40EA-B206-B77A6F6E32D6}" srcOrd="0" destOrd="0" presId="urn:microsoft.com/office/officeart/2008/layout/AccentedPicture"/>
    <dgm:cxn modelId="{1BB5BE55-A43B-49EA-83BF-B693C2BE5952}" type="presParOf" srcId="{8B5CBF0B-6C22-4515-A2F4-B5FDE711B423}" destId="{B3BF5FD3-DF76-4300-B590-E47D3238E701}" srcOrd="3" destOrd="0" presId="urn:microsoft.com/office/officeart/2008/layout/AccentedPicture"/>
    <dgm:cxn modelId="{9B53E4E7-6F9B-48B9-BB59-7B538E112B6B}" type="presParOf" srcId="{B3BF5FD3-DF76-4300-B590-E47D3238E701}" destId="{AC20EE45-4DB5-413D-B4E0-8C5CB978B7C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1E2834-A173-4455-9B24-95F1E5C0098B}" type="doc">
      <dgm:prSet loTypeId="urn:microsoft.com/office/officeart/2005/8/layout/radial4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E1706129-A996-442D-92A8-3F50FE227376}">
      <dgm:prSet phldrT="[Tekst]"/>
      <dgm:spPr/>
      <dgm:t>
        <a:bodyPr/>
        <a:lstStyle/>
        <a:p>
          <a:r>
            <a:rPr lang="pl-PL" u="none" strike="noStrike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Problemy jakie występowały lub występują we wdrażaniu IV osi priorytetowej na przestrzeni lat 2015-2021*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78E206-5507-40D8-84DF-BF0DC88F5A26}" type="parTrans" cxnId="{800FA468-619F-4C01-B72C-E350BB717E0D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38A138-64DB-40D0-98EE-CBBDDDE65D83}" type="sibTrans" cxnId="{800FA468-619F-4C01-B72C-E350BB717E0D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EE3D14-1A18-4692-B225-B2CEC1AC435F}">
      <dgm:prSet phldrT="[Tekst]"/>
      <dgm:spPr/>
      <dgm:t>
        <a:bodyPr/>
        <a:lstStyle/>
        <a:p>
          <a:r>
            <a:rPr lang="pl-PL" u="none" strike="noStrike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Długi proces opracowania planów gospodarki niskoemisyjnej przez gminy, niezbędnych do uzyskania wsparcia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C806D8-49D0-42E4-9D7E-70DC41C57FBA}" type="parTrans" cxnId="{DF3443B4-9521-4D9C-B062-1127AE35E93A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CD2F46-FE73-4763-A5DD-68808C6798CD}" type="sibTrans" cxnId="{DF3443B4-9521-4D9C-B062-1127AE35E93A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4C35F8-0001-4960-A39B-2218C9509BBE}">
      <dgm:prSet phldrT="[Tekst]"/>
      <dgm:spPr/>
      <dgm:t>
        <a:bodyPr/>
        <a:lstStyle/>
        <a:p>
          <a:r>
            <a:rPr lang="pl-PL" u="none" strike="noStrike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Zmiany w prawie krajowym, które wpływały na decyzje potencjalnych beneficjentów w zakresie planowanych inwestycji, w szczególności w odniesieniu do odnawialnych źródeł energii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813062-E66B-40F3-9294-34C94A1A389F}" type="parTrans" cxnId="{6B5B6B14-46A9-44A2-B84F-702D874FEC72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8D796C-D710-4B3B-9DCD-54E06A3F1E2E}" type="sibTrans" cxnId="{6B5B6B14-46A9-44A2-B84F-702D874FEC72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B79BBB-0F9D-4A4F-A347-E327CA5ACC3D}">
      <dgm:prSet phldrT="[Tekst]"/>
      <dgm:spPr/>
      <dgm:t>
        <a:bodyPr/>
        <a:lstStyle/>
        <a:p>
          <a:r>
            <a:rPr lang="pl-PL" u="none" strike="noStrike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Problemy spowodowane epidemią </a:t>
          </a:r>
          <a:r>
            <a:rPr lang="pl-PL" u="none" strike="noStrike" dirty="0" err="1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koronawirusa</a:t>
          </a:r>
          <a:r>
            <a:rPr lang="pl-PL" u="none" strike="noStrike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 SARS-Cov-2 </a:t>
          </a:r>
          <a:endParaRPr lang="pl-PL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1F6781-0128-4CF3-A6DF-59BC62188F7A}" type="parTrans" cxnId="{44B21E4A-5582-444C-AF50-23404D341281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C48EFE-3DBC-4BCC-B6D8-9C0EE7CC6909}" type="sibTrans" cxnId="{44B21E4A-5582-444C-AF50-23404D341281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9C307E-070A-4799-A026-64D614C81C98}">
      <dgm:prSet phldrT="[Tekst]" custT="1"/>
      <dgm:spPr/>
      <dgm:t>
        <a:bodyPr/>
        <a:lstStyle/>
        <a:p>
          <a:r>
            <a:rPr lang="pl-PL" sz="1800" u="none" strike="noStrike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Trudności w realizacji projektów w związku z wyłanianiem wykonawców w postępowaniach przetargowych (brak ofert lub zbyt wysoka cena).</a:t>
          </a:r>
          <a:endParaRPr lang="pl-PL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49A666-9E2F-40CA-A68E-0EB0AFF870D5}" type="parTrans" cxnId="{3F0408E8-5090-4DAC-A7D1-F103810D8F05}">
      <dgm:prSet/>
      <dgm:spPr/>
      <dgm:t>
        <a:bodyPr/>
        <a:lstStyle/>
        <a:p>
          <a:endParaRPr lang="pl-PL"/>
        </a:p>
      </dgm:t>
    </dgm:pt>
    <dgm:pt modelId="{BFCC40EC-AECC-4C3A-9822-EDC506E911AF}" type="sibTrans" cxnId="{3F0408E8-5090-4DAC-A7D1-F103810D8F05}">
      <dgm:prSet/>
      <dgm:spPr/>
      <dgm:t>
        <a:bodyPr/>
        <a:lstStyle/>
        <a:p>
          <a:endParaRPr lang="pl-PL"/>
        </a:p>
      </dgm:t>
    </dgm:pt>
    <dgm:pt modelId="{837F3474-A69B-4847-A87A-B21C4242D0F7}" type="pres">
      <dgm:prSet presAssocID="{DA1E2834-A173-4455-9B24-95F1E5C0098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A14C182-ABB4-479B-9485-E9CF93E15EC3}" type="pres">
      <dgm:prSet presAssocID="{E1706129-A996-442D-92A8-3F50FE227376}" presName="centerShape" presStyleLbl="node0" presStyleIdx="0" presStyleCnt="1"/>
      <dgm:spPr/>
      <dgm:t>
        <a:bodyPr/>
        <a:lstStyle/>
        <a:p>
          <a:endParaRPr lang="pl-PL"/>
        </a:p>
      </dgm:t>
    </dgm:pt>
    <dgm:pt modelId="{C9368C8F-F247-423B-852B-358C6125C554}" type="pres">
      <dgm:prSet presAssocID="{D6C806D8-49D0-42E4-9D7E-70DC41C57FBA}" presName="parTrans" presStyleLbl="bgSibTrans2D1" presStyleIdx="0" presStyleCnt="4"/>
      <dgm:spPr/>
      <dgm:t>
        <a:bodyPr/>
        <a:lstStyle/>
        <a:p>
          <a:endParaRPr lang="pl-PL"/>
        </a:p>
      </dgm:t>
    </dgm:pt>
    <dgm:pt modelId="{791C0514-4A09-4338-B811-2A7ED763B835}" type="pres">
      <dgm:prSet presAssocID="{9AEE3D14-1A18-4692-B225-B2CEC1AC435F}" presName="node" presStyleLbl="node1" presStyleIdx="0" presStyleCnt="4" custScaleX="142653" custScaleY="96344" custRadScaleRad="130249" custRadScaleInc="-1566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40DBE0-1089-465C-BDB6-0B02548044C1}" type="pres">
      <dgm:prSet presAssocID="{F549A666-9E2F-40CA-A68E-0EB0AFF870D5}" presName="parTrans" presStyleLbl="bgSibTrans2D1" presStyleIdx="1" presStyleCnt="4"/>
      <dgm:spPr/>
      <dgm:t>
        <a:bodyPr/>
        <a:lstStyle/>
        <a:p>
          <a:endParaRPr lang="pl-PL"/>
        </a:p>
      </dgm:t>
    </dgm:pt>
    <dgm:pt modelId="{E426AB23-EAF4-4D79-B6B8-F455A77CA8A1}" type="pres">
      <dgm:prSet presAssocID="{709C307E-070A-4799-A026-64D614C81C98}" presName="node" presStyleLbl="node1" presStyleIdx="1" presStyleCnt="4" custScaleX="142653" custScaleY="96344" custRadScaleRad="130249" custRadScaleInc="-1566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3CE048-A48B-4997-AA11-CDCC53694EC5}" type="pres">
      <dgm:prSet presAssocID="{12813062-E66B-40F3-9294-34C94A1A389F}" presName="parTrans" presStyleLbl="bgSibTrans2D1" presStyleIdx="2" presStyleCnt="4"/>
      <dgm:spPr/>
      <dgm:t>
        <a:bodyPr/>
        <a:lstStyle/>
        <a:p>
          <a:endParaRPr lang="pl-PL"/>
        </a:p>
      </dgm:t>
    </dgm:pt>
    <dgm:pt modelId="{3020D141-3E79-409E-A5A2-FEF14F08631E}" type="pres">
      <dgm:prSet presAssocID="{244C35F8-0001-4960-A39B-2218C9509BBE}" presName="node" presStyleLbl="node1" presStyleIdx="2" presStyleCnt="4" custScaleX="142653" custScaleY="96344" custRadScaleRad="109040" custRadScaleInc="195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F6AE49-77D2-4CC7-A30B-60113500503B}" type="pres">
      <dgm:prSet presAssocID="{CF1F6781-0128-4CF3-A6DF-59BC62188F7A}" presName="parTrans" presStyleLbl="bgSibTrans2D1" presStyleIdx="3" presStyleCnt="4"/>
      <dgm:spPr/>
      <dgm:t>
        <a:bodyPr/>
        <a:lstStyle/>
        <a:p>
          <a:endParaRPr lang="pl-PL"/>
        </a:p>
      </dgm:t>
    </dgm:pt>
    <dgm:pt modelId="{6B0D5F7A-C4B0-49D3-A28F-20E294837138}" type="pres">
      <dgm:prSet presAssocID="{61B79BBB-0F9D-4A4F-A347-E327CA5ACC3D}" presName="node" presStyleLbl="node1" presStyleIdx="3" presStyleCnt="4" custScaleX="142653" custScaleY="96344" custRadScaleRad="135432" custRadScaleInc="165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84B06F2-1943-4896-BEA5-9B363B09F21B}" type="presOf" srcId="{12813062-E66B-40F3-9294-34C94A1A389F}" destId="{FF3CE048-A48B-4997-AA11-CDCC53694EC5}" srcOrd="0" destOrd="0" presId="urn:microsoft.com/office/officeart/2005/8/layout/radial4"/>
    <dgm:cxn modelId="{6B5B6B14-46A9-44A2-B84F-702D874FEC72}" srcId="{E1706129-A996-442D-92A8-3F50FE227376}" destId="{244C35F8-0001-4960-A39B-2218C9509BBE}" srcOrd="2" destOrd="0" parTransId="{12813062-E66B-40F3-9294-34C94A1A389F}" sibTransId="{7C8D796C-D710-4B3B-9DCD-54E06A3F1E2E}"/>
    <dgm:cxn modelId="{BE38A3A4-29B7-41DA-93A4-C70B95980B75}" type="presOf" srcId="{E1706129-A996-442D-92A8-3F50FE227376}" destId="{AA14C182-ABB4-479B-9485-E9CF93E15EC3}" srcOrd="0" destOrd="0" presId="urn:microsoft.com/office/officeart/2005/8/layout/radial4"/>
    <dgm:cxn modelId="{D28C5761-26FB-4A2A-9850-00FC7A8BA1E4}" type="presOf" srcId="{D6C806D8-49D0-42E4-9D7E-70DC41C57FBA}" destId="{C9368C8F-F247-423B-852B-358C6125C554}" srcOrd="0" destOrd="0" presId="urn:microsoft.com/office/officeart/2005/8/layout/radial4"/>
    <dgm:cxn modelId="{A5B0BA33-5AF1-459D-A6DA-31F7B754E285}" type="presOf" srcId="{F549A666-9E2F-40CA-A68E-0EB0AFF870D5}" destId="{7740DBE0-1089-465C-BDB6-0B02548044C1}" srcOrd="0" destOrd="0" presId="urn:microsoft.com/office/officeart/2005/8/layout/radial4"/>
    <dgm:cxn modelId="{44B21E4A-5582-444C-AF50-23404D341281}" srcId="{E1706129-A996-442D-92A8-3F50FE227376}" destId="{61B79BBB-0F9D-4A4F-A347-E327CA5ACC3D}" srcOrd="3" destOrd="0" parTransId="{CF1F6781-0128-4CF3-A6DF-59BC62188F7A}" sibTransId="{4AC48EFE-3DBC-4BCC-B6D8-9C0EE7CC6909}"/>
    <dgm:cxn modelId="{F048CA1B-479D-45C7-80AB-4334A9259731}" type="presOf" srcId="{709C307E-070A-4799-A026-64D614C81C98}" destId="{E426AB23-EAF4-4D79-B6B8-F455A77CA8A1}" srcOrd="0" destOrd="0" presId="urn:microsoft.com/office/officeart/2005/8/layout/radial4"/>
    <dgm:cxn modelId="{D3E6BFDC-E1B9-4BE0-8CCF-BC087F8E715E}" type="presOf" srcId="{CF1F6781-0128-4CF3-A6DF-59BC62188F7A}" destId="{24F6AE49-77D2-4CC7-A30B-60113500503B}" srcOrd="0" destOrd="0" presId="urn:microsoft.com/office/officeart/2005/8/layout/radial4"/>
    <dgm:cxn modelId="{800FA468-619F-4C01-B72C-E350BB717E0D}" srcId="{DA1E2834-A173-4455-9B24-95F1E5C0098B}" destId="{E1706129-A996-442D-92A8-3F50FE227376}" srcOrd="0" destOrd="0" parTransId="{2B78E206-5507-40D8-84DF-BF0DC88F5A26}" sibTransId="{F638A138-64DB-40D0-98EE-CBBDDDE65D83}"/>
    <dgm:cxn modelId="{77502CDE-4366-4EF2-8280-34BF49EBB561}" type="presOf" srcId="{DA1E2834-A173-4455-9B24-95F1E5C0098B}" destId="{837F3474-A69B-4847-A87A-B21C4242D0F7}" srcOrd="0" destOrd="0" presId="urn:microsoft.com/office/officeart/2005/8/layout/radial4"/>
    <dgm:cxn modelId="{DF3443B4-9521-4D9C-B062-1127AE35E93A}" srcId="{E1706129-A996-442D-92A8-3F50FE227376}" destId="{9AEE3D14-1A18-4692-B225-B2CEC1AC435F}" srcOrd="0" destOrd="0" parTransId="{D6C806D8-49D0-42E4-9D7E-70DC41C57FBA}" sibTransId="{08CD2F46-FE73-4763-A5DD-68808C6798CD}"/>
    <dgm:cxn modelId="{E810D07E-BAD0-45E1-8B0E-C1B07A75A434}" type="presOf" srcId="{61B79BBB-0F9D-4A4F-A347-E327CA5ACC3D}" destId="{6B0D5F7A-C4B0-49D3-A28F-20E294837138}" srcOrd="0" destOrd="0" presId="urn:microsoft.com/office/officeart/2005/8/layout/radial4"/>
    <dgm:cxn modelId="{EE51F5F9-CAC0-49BA-AECB-00C7067D37E0}" type="presOf" srcId="{9AEE3D14-1A18-4692-B225-B2CEC1AC435F}" destId="{791C0514-4A09-4338-B811-2A7ED763B835}" srcOrd="0" destOrd="0" presId="urn:microsoft.com/office/officeart/2005/8/layout/radial4"/>
    <dgm:cxn modelId="{3F0408E8-5090-4DAC-A7D1-F103810D8F05}" srcId="{E1706129-A996-442D-92A8-3F50FE227376}" destId="{709C307E-070A-4799-A026-64D614C81C98}" srcOrd="1" destOrd="0" parTransId="{F549A666-9E2F-40CA-A68E-0EB0AFF870D5}" sibTransId="{BFCC40EC-AECC-4C3A-9822-EDC506E911AF}"/>
    <dgm:cxn modelId="{6EDA5887-9730-42E7-8725-28A7DC093AF3}" type="presOf" srcId="{244C35F8-0001-4960-A39B-2218C9509BBE}" destId="{3020D141-3E79-409E-A5A2-FEF14F08631E}" srcOrd="0" destOrd="0" presId="urn:microsoft.com/office/officeart/2005/8/layout/radial4"/>
    <dgm:cxn modelId="{AC57B7E8-A339-4F18-A681-E36D0E1AE025}" type="presParOf" srcId="{837F3474-A69B-4847-A87A-B21C4242D0F7}" destId="{AA14C182-ABB4-479B-9485-E9CF93E15EC3}" srcOrd="0" destOrd="0" presId="urn:microsoft.com/office/officeart/2005/8/layout/radial4"/>
    <dgm:cxn modelId="{7941133E-FDBF-453F-954E-67443283F159}" type="presParOf" srcId="{837F3474-A69B-4847-A87A-B21C4242D0F7}" destId="{C9368C8F-F247-423B-852B-358C6125C554}" srcOrd="1" destOrd="0" presId="urn:microsoft.com/office/officeart/2005/8/layout/radial4"/>
    <dgm:cxn modelId="{7A3846A2-3A75-49D6-8698-5017F30C46B5}" type="presParOf" srcId="{837F3474-A69B-4847-A87A-B21C4242D0F7}" destId="{791C0514-4A09-4338-B811-2A7ED763B835}" srcOrd="2" destOrd="0" presId="urn:microsoft.com/office/officeart/2005/8/layout/radial4"/>
    <dgm:cxn modelId="{65E90CBE-496F-490C-8FC1-85B29DAACD55}" type="presParOf" srcId="{837F3474-A69B-4847-A87A-B21C4242D0F7}" destId="{7740DBE0-1089-465C-BDB6-0B02548044C1}" srcOrd="3" destOrd="0" presId="urn:microsoft.com/office/officeart/2005/8/layout/radial4"/>
    <dgm:cxn modelId="{0AA45789-360B-42FF-8BBB-E57959DCE9F5}" type="presParOf" srcId="{837F3474-A69B-4847-A87A-B21C4242D0F7}" destId="{E426AB23-EAF4-4D79-B6B8-F455A77CA8A1}" srcOrd="4" destOrd="0" presId="urn:microsoft.com/office/officeart/2005/8/layout/radial4"/>
    <dgm:cxn modelId="{BCEBD6C2-60D1-4C1B-B5FE-DD092C44B569}" type="presParOf" srcId="{837F3474-A69B-4847-A87A-B21C4242D0F7}" destId="{FF3CE048-A48B-4997-AA11-CDCC53694EC5}" srcOrd="5" destOrd="0" presId="urn:microsoft.com/office/officeart/2005/8/layout/radial4"/>
    <dgm:cxn modelId="{FA025084-48AD-4C02-AD65-E4C97484251C}" type="presParOf" srcId="{837F3474-A69B-4847-A87A-B21C4242D0F7}" destId="{3020D141-3E79-409E-A5A2-FEF14F08631E}" srcOrd="6" destOrd="0" presId="urn:microsoft.com/office/officeart/2005/8/layout/radial4"/>
    <dgm:cxn modelId="{2A497339-895F-49EF-BBFE-DDD178500403}" type="presParOf" srcId="{837F3474-A69B-4847-A87A-B21C4242D0F7}" destId="{24F6AE49-77D2-4CC7-A30B-60113500503B}" srcOrd="7" destOrd="0" presId="urn:microsoft.com/office/officeart/2005/8/layout/radial4"/>
    <dgm:cxn modelId="{930F3529-BB13-4F1D-8786-E7FB349DBE0D}" type="presParOf" srcId="{837F3474-A69B-4847-A87A-B21C4242D0F7}" destId="{6B0D5F7A-C4B0-49D3-A28F-20E29483713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1E2834-A173-4455-9B24-95F1E5C0098B}" type="doc">
      <dgm:prSet loTypeId="urn:microsoft.com/office/officeart/2005/8/layout/radial4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E1706129-A996-442D-92A8-3F50FE227376}">
      <dgm:prSet phldrT="[Tekst]" custT="1"/>
      <dgm:spPr/>
      <dgm:t>
        <a:bodyPr/>
        <a:lstStyle/>
        <a:p>
          <a:r>
            <a:rPr lang="pl-PL" sz="2000" u="none" strike="noStrike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Problemy zidentyfikowane w zakresie wdrażania instrumentów finansowych w poddziałaniu IV.3.2:</a:t>
          </a:r>
          <a:endParaRPr lang="pl-PL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78E206-5507-40D8-84DF-BF0DC88F5A26}" type="parTrans" cxnId="{800FA468-619F-4C01-B72C-E350BB717E0D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38A138-64DB-40D0-98EE-CBBDDDE65D83}" type="sibTrans" cxnId="{800FA468-619F-4C01-B72C-E350BB717E0D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4C35F8-0001-4960-A39B-2218C9509BBE}">
      <dgm:prSet phldrT="[Tekst]" custT="1"/>
      <dgm:spPr/>
      <dgm:t>
        <a:bodyPr/>
        <a:lstStyle/>
        <a:p>
          <a:r>
            <a:rPr lang="pl-PL" sz="1800" u="none" strike="noStrike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Czasochłonny proces weryfikacji przez PF dokumentów, aplikacyjnych.</a:t>
          </a:r>
          <a:endParaRPr lang="pl-PL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813062-E66B-40F3-9294-34C94A1A389F}" type="parTrans" cxnId="{6B5B6B14-46A9-44A2-B84F-702D874FEC72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8D796C-D710-4B3B-9DCD-54E06A3F1E2E}" type="sibTrans" cxnId="{6B5B6B14-46A9-44A2-B84F-702D874FEC72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B79BBB-0F9D-4A4F-A347-E327CA5ACC3D}">
      <dgm:prSet phldrT="[Tekst]" custT="1"/>
      <dgm:spPr/>
      <dgm:t>
        <a:bodyPr/>
        <a:lstStyle/>
        <a:p>
          <a:r>
            <a:rPr lang="pl-PL" sz="1800" u="none" strike="noStrike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Trudny do osiągnięcia kwalifikujący do wsparcia próg 25% efektywności energetycznej. </a:t>
          </a:r>
          <a:endParaRPr lang="pl-PL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1F6781-0128-4CF3-A6DF-59BC62188F7A}" type="parTrans" cxnId="{44B21E4A-5582-444C-AF50-23404D341281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C48EFE-3DBC-4BCC-B6D8-9C0EE7CC6909}" type="sibTrans" cxnId="{44B21E4A-5582-444C-AF50-23404D341281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EE3D14-1A18-4692-B225-B2CEC1AC435F}">
      <dgm:prSet phldrT="[Tekst]" custT="1"/>
      <dgm:spPr/>
      <dgm:t>
        <a:bodyPr/>
        <a:lstStyle/>
        <a:p>
          <a:r>
            <a:rPr lang="pl-PL" sz="1800" u="none" strike="noStrike" dirty="0" err="1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Zożony</a:t>
          </a:r>
          <a:r>
            <a:rPr lang="pl-PL" sz="1800" u="none" strike="noStrike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 i czasochłonny proces przygotowania wniosku o pożyczkę, co wynika z konieczności przeprowadzenia audytu ex </a:t>
          </a:r>
          <a:r>
            <a:rPr lang="pl-PL" sz="1800" u="none" strike="noStrike" dirty="0" err="1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ante</a:t>
          </a:r>
          <a:r>
            <a:rPr lang="pl-PL" sz="1800" u="none" strike="noStrike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, wykonania szeregu ekspertyz, zdobycia licznych zaświadczeń, opinii i decyzji wydawanych przez organy zewnętrzne. </a:t>
          </a:r>
          <a:endParaRPr lang="pl-PL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CD2F46-FE73-4763-A5DD-68808C6798CD}" type="sibTrans" cxnId="{DF3443B4-9521-4D9C-B062-1127AE35E93A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C806D8-49D0-42E4-9D7E-70DC41C57FBA}" type="parTrans" cxnId="{DF3443B4-9521-4D9C-B062-1127AE35E93A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7F3474-A69B-4847-A87A-B21C4242D0F7}" type="pres">
      <dgm:prSet presAssocID="{DA1E2834-A173-4455-9B24-95F1E5C0098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A14C182-ABB4-479B-9485-E9CF93E15EC3}" type="pres">
      <dgm:prSet presAssocID="{E1706129-A996-442D-92A8-3F50FE227376}" presName="centerShape" presStyleLbl="node0" presStyleIdx="0" presStyleCnt="1" custScaleX="108557" custScaleY="104588"/>
      <dgm:spPr/>
      <dgm:t>
        <a:bodyPr/>
        <a:lstStyle/>
        <a:p>
          <a:endParaRPr lang="pl-PL"/>
        </a:p>
      </dgm:t>
    </dgm:pt>
    <dgm:pt modelId="{C9368C8F-F247-423B-852B-358C6125C554}" type="pres">
      <dgm:prSet presAssocID="{D6C806D8-49D0-42E4-9D7E-70DC41C57FBA}" presName="parTrans" presStyleLbl="bgSibTrans2D1" presStyleIdx="0" presStyleCnt="3"/>
      <dgm:spPr/>
      <dgm:t>
        <a:bodyPr/>
        <a:lstStyle/>
        <a:p>
          <a:endParaRPr lang="pl-PL"/>
        </a:p>
      </dgm:t>
    </dgm:pt>
    <dgm:pt modelId="{791C0514-4A09-4338-B811-2A7ED763B835}" type="pres">
      <dgm:prSet presAssocID="{9AEE3D14-1A18-4692-B225-B2CEC1AC435F}" presName="node" presStyleLbl="node1" presStyleIdx="0" presStyleCnt="3" custScaleX="142653" custScaleY="129711" custRadScaleRad="125038" custRadScaleInc="-249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3CE048-A48B-4997-AA11-CDCC53694EC5}" type="pres">
      <dgm:prSet presAssocID="{12813062-E66B-40F3-9294-34C94A1A389F}" presName="parTrans" presStyleLbl="bgSibTrans2D1" presStyleIdx="1" presStyleCnt="3"/>
      <dgm:spPr/>
      <dgm:t>
        <a:bodyPr/>
        <a:lstStyle/>
        <a:p>
          <a:endParaRPr lang="pl-PL"/>
        </a:p>
      </dgm:t>
    </dgm:pt>
    <dgm:pt modelId="{3020D141-3E79-409E-A5A2-FEF14F08631E}" type="pres">
      <dgm:prSet presAssocID="{244C35F8-0001-4960-A39B-2218C9509BBE}" presName="node" presStyleLbl="node1" presStyleIdx="1" presStyleCnt="3" custScaleX="142653" custScaleY="9634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F6AE49-77D2-4CC7-A30B-60113500503B}" type="pres">
      <dgm:prSet presAssocID="{CF1F6781-0128-4CF3-A6DF-59BC62188F7A}" presName="parTrans" presStyleLbl="bgSibTrans2D1" presStyleIdx="2" presStyleCnt="3"/>
      <dgm:spPr/>
      <dgm:t>
        <a:bodyPr/>
        <a:lstStyle/>
        <a:p>
          <a:endParaRPr lang="pl-PL"/>
        </a:p>
      </dgm:t>
    </dgm:pt>
    <dgm:pt modelId="{6B0D5F7A-C4B0-49D3-A28F-20E294837138}" type="pres">
      <dgm:prSet presAssocID="{61B79BBB-0F9D-4A4F-A347-E327CA5ACC3D}" presName="node" presStyleLbl="node1" presStyleIdx="2" presStyleCnt="3" custScaleX="142653" custScaleY="96344" custRadScaleRad="135432" custRadScaleInc="165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84B06F2-1943-4896-BEA5-9B363B09F21B}" type="presOf" srcId="{12813062-E66B-40F3-9294-34C94A1A389F}" destId="{FF3CE048-A48B-4997-AA11-CDCC53694EC5}" srcOrd="0" destOrd="0" presId="urn:microsoft.com/office/officeart/2005/8/layout/radial4"/>
    <dgm:cxn modelId="{6B5B6B14-46A9-44A2-B84F-702D874FEC72}" srcId="{E1706129-A996-442D-92A8-3F50FE227376}" destId="{244C35F8-0001-4960-A39B-2218C9509BBE}" srcOrd="1" destOrd="0" parTransId="{12813062-E66B-40F3-9294-34C94A1A389F}" sibTransId="{7C8D796C-D710-4B3B-9DCD-54E06A3F1E2E}"/>
    <dgm:cxn modelId="{BE38A3A4-29B7-41DA-93A4-C70B95980B75}" type="presOf" srcId="{E1706129-A996-442D-92A8-3F50FE227376}" destId="{AA14C182-ABB4-479B-9485-E9CF93E15EC3}" srcOrd="0" destOrd="0" presId="urn:microsoft.com/office/officeart/2005/8/layout/radial4"/>
    <dgm:cxn modelId="{D28C5761-26FB-4A2A-9850-00FC7A8BA1E4}" type="presOf" srcId="{D6C806D8-49D0-42E4-9D7E-70DC41C57FBA}" destId="{C9368C8F-F247-423B-852B-358C6125C554}" srcOrd="0" destOrd="0" presId="urn:microsoft.com/office/officeart/2005/8/layout/radial4"/>
    <dgm:cxn modelId="{44B21E4A-5582-444C-AF50-23404D341281}" srcId="{E1706129-A996-442D-92A8-3F50FE227376}" destId="{61B79BBB-0F9D-4A4F-A347-E327CA5ACC3D}" srcOrd="2" destOrd="0" parTransId="{CF1F6781-0128-4CF3-A6DF-59BC62188F7A}" sibTransId="{4AC48EFE-3DBC-4BCC-B6D8-9C0EE7CC6909}"/>
    <dgm:cxn modelId="{D3E6BFDC-E1B9-4BE0-8CCF-BC087F8E715E}" type="presOf" srcId="{CF1F6781-0128-4CF3-A6DF-59BC62188F7A}" destId="{24F6AE49-77D2-4CC7-A30B-60113500503B}" srcOrd="0" destOrd="0" presId="urn:microsoft.com/office/officeart/2005/8/layout/radial4"/>
    <dgm:cxn modelId="{800FA468-619F-4C01-B72C-E350BB717E0D}" srcId="{DA1E2834-A173-4455-9B24-95F1E5C0098B}" destId="{E1706129-A996-442D-92A8-3F50FE227376}" srcOrd="0" destOrd="0" parTransId="{2B78E206-5507-40D8-84DF-BF0DC88F5A26}" sibTransId="{F638A138-64DB-40D0-98EE-CBBDDDE65D83}"/>
    <dgm:cxn modelId="{77502CDE-4366-4EF2-8280-34BF49EBB561}" type="presOf" srcId="{DA1E2834-A173-4455-9B24-95F1E5C0098B}" destId="{837F3474-A69B-4847-A87A-B21C4242D0F7}" srcOrd="0" destOrd="0" presId="urn:microsoft.com/office/officeart/2005/8/layout/radial4"/>
    <dgm:cxn modelId="{DF3443B4-9521-4D9C-B062-1127AE35E93A}" srcId="{E1706129-A996-442D-92A8-3F50FE227376}" destId="{9AEE3D14-1A18-4692-B225-B2CEC1AC435F}" srcOrd="0" destOrd="0" parTransId="{D6C806D8-49D0-42E4-9D7E-70DC41C57FBA}" sibTransId="{08CD2F46-FE73-4763-A5DD-68808C6798CD}"/>
    <dgm:cxn modelId="{E810D07E-BAD0-45E1-8B0E-C1B07A75A434}" type="presOf" srcId="{61B79BBB-0F9D-4A4F-A347-E327CA5ACC3D}" destId="{6B0D5F7A-C4B0-49D3-A28F-20E294837138}" srcOrd="0" destOrd="0" presId="urn:microsoft.com/office/officeart/2005/8/layout/radial4"/>
    <dgm:cxn modelId="{EE51F5F9-CAC0-49BA-AECB-00C7067D37E0}" type="presOf" srcId="{9AEE3D14-1A18-4692-B225-B2CEC1AC435F}" destId="{791C0514-4A09-4338-B811-2A7ED763B835}" srcOrd="0" destOrd="0" presId="urn:microsoft.com/office/officeart/2005/8/layout/radial4"/>
    <dgm:cxn modelId="{6EDA5887-9730-42E7-8725-28A7DC093AF3}" type="presOf" srcId="{244C35F8-0001-4960-A39B-2218C9509BBE}" destId="{3020D141-3E79-409E-A5A2-FEF14F08631E}" srcOrd="0" destOrd="0" presId="urn:microsoft.com/office/officeart/2005/8/layout/radial4"/>
    <dgm:cxn modelId="{AC57B7E8-A339-4F18-A681-E36D0E1AE025}" type="presParOf" srcId="{837F3474-A69B-4847-A87A-B21C4242D0F7}" destId="{AA14C182-ABB4-479B-9485-E9CF93E15EC3}" srcOrd="0" destOrd="0" presId="urn:microsoft.com/office/officeart/2005/8/layout/radial4"/>
    <dgm:cxn modelId="{7941133E-FDBF-453F-954E-67443283F159}" type="presParOf" srcId="{837F3474-A69B-4847-A87A-B21C4242D0F7}" destId="{C9368C8F-F247-423B-852B-358C6125C554}" srcOrd="1" destOrd="0" presId="urn:microsoft.com/office/officeart/2005/8/layout/radial4"/>
    <dgm:cxn modelId="{7A3846A2-3A75-49D6-8698-5017F30C46B5}" type="presParOf" srcId="{837F3474-A69B-4847-A87A-B21C4242D0F7}" destId="{791C0514-4A09-4338-B811-2A7ED763B835}" srcOrd="2" destOrd="0" presId="urn:microsoft.com/office/officeart/2005/8/layout/radial4"/>
    <dgm:cxn modelId="{BCEBD6C2-60D1-4C1B-B5FE-DD092C44B569}" type="presParOf" srcId="{837F3474-A69B-4847-A87A-B21C4242D0F7}" destId="{FF3CE048-A48B-4997-AA11-CDCC53694EC5}" srcOrd="3" destOrd="0" presId="urn:microsoft.com/office/officeart/2005/8/layout/radial4"/>
    <dgm:cxn modelId="{FA025084-48AD-4C02-AD65-E4C97484251C}" type="presParOf" srcId="{837F3474-A69B-4847-A87A-B21C4242D0F7}" destId="{3020D141-3E79-409E-A5A2-FEF14F08631E}" srcOrd="4" destOrd="0" presId="urn:microsoft.com/office/officeart/2005/8/layout/radial4"/>
    <dgm:cxn modelId="{2A497339-895F-49EF-BBFE-DDD178500403}" type="presParOf" srcId="{837F3474-A69B-4847-A87A-B21C4242D0F7}" destId="{24F6AE49-77D2-4CC7-A30B-60113500503B}" srcOrd="5" destOrd="0" presId="urn:microsoft.com/office/officeart/2005/8/layout/radial4"/>
    <dgm:cxn modelId="{930F3529-BB13-4F1D-8786-E7FB349DBE0D}" type="presParOf" srcId="{837F3474-A69B-4847-A87A-B21C4242D0F7}" destId="{6B0D5F7A-C4B0-49D3-A28F-20E29483713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1E2834-A173-4455-9B24-95F1E5C0098B}" type="doc">
      <dgm:prSet loTypeId="urn:microsoft.com/office/officeart/2005/8/layout/radial4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E1706129-A996-442D-92A8-3F50FE227376}">
      <dgm:prSet phldrT="[Tekst]" custT="1"/>
      <dgm:spPr/>
      <dgm:t>
        <a:bodyPr/>
        <a:lstStyle/>
        <a:p>
          <a:r>
            <a:rPr lang="pl-PL" sz="2000" u="none" strike="noStrike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Problemy zidentyfikowane w zakresie wdrażania instrumentów finansowych w poddziałaniu IV.3.2:</a:t>
          </a:r>
          <a:endParaRPr lang="pl-PL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78E206-5507-40D8-84DF-BF0DC88F5A26}" type="parTrans" cxnId="{800FA468-619F-4C01-B72C-E350BB717E0D}">
      <dgm:prSet/>
      <dgm:spPr/>
      <dgm:t>
        <a:bodyPr/>
        <a:lstStyle/>
        <a:p>
          <a:endParaRPr lang="pl-P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38A138-64DB-40D0-98EE-CBBDDDE65D83}" type="sibTrans" cxnId="{800FA468-619F-4C01-B72C-E350BB717E0D}">
      <dgm:prSet/>
      <dgm:spPr/>
      <dgm:t>
        <a:bodyPr/>
        <a:lstStyle/>
        <a:p>
          <a:endParaRPr lang="pl-P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4C35F8-0001-4960-A39B-2218C9509BBE}">
      <dgm:prSet phldrT="[Tekst]" custT="1"/>
      <dgm:spPr/>
      <dgm:t>
        <a:bodyPr/>
        <a:lstStyle/>
        <a:p>
          <a:r>
            <a:rPr lang="pl-PL" sz="1800" u="none" strike="noStrike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Rozpoczęcie realizacji przez PF Projektów w okresie, w którym potencjalni Ostateczni Odbiorcy mieli już zaplanowane budżety na dany rok.</a:t>
          </a:r>
          <a:endParaRPr lang="pl-PL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813062-E66B-40F3-9294-34C94A1A389F}" type="parTrans" cxnId="{6B5B6B14-46A9-44A2-B84F-702D874FEC72}">
      <dgm:prSet/>
      <dgm:spPr/>
      <dgm:t>
        <a:bodyPr/>
        <a:lstStyle/>
        <a:p>
          <a:endParaRPr lang="pl-P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8D796C-D710-4B3B-9DCD-54E06A3F1E2E}" type="sibTrans" cxnId="{6B5B6B14-46A9-44A2-B84F-702D874FEC72}">
      <dgm:prSet/>
      <dgm:spPr/>
      <dgm:t>
        <a:bodyPr/>
        <a:lstStyle/>
        <a:p>
          <a:endParaRPr lang="pl-P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B79BBB-0F9D-4A4F-A347-E327CA5ACC3D}">
      <dgm:prSet phldrT="[Tekst]" custT="1"/>
      <dgm:spPr/>
      <dgm:t>
        <a:bodyPr/>
        <a:lstStyle/>
        <a:p>
          <a:r>
            <a:rPr lang="pl-PL" sz="1600" u="none" strike="noStrike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Powszechny, w województwie łódzkim, problem ze znalezieniem wykonawców inwestycji, związany z powyższym wzrost kosztów usług budowlanych, który sprzyja odkładaniu w czasie podjęcia decyzji o inwestycji.</a:t>
          </a:r>
          <a:endParaRPr lang="pl-PL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1F6781-0128-4CF3-A6DF-59BC62188F7A}" type="parTrans" cxnId="{44B21E4A-5582-444C-AF50-23404D341281}">
      <dgm:prSet/>
      <dgm:spPr/>
      <dgm:t>
        <a:bodyPr/>
        <a:lstStyle/>
        <a:p>
          <a:endParaRPr lang="pl-P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C48EFE-3DBC-4BCC-B6D8-9C0EE7CC6909}" type="sibTrans" cxnId="{44B21E4A-5582-444C-AF50-23404D341281}">
      <dgm:prSet/>
      <dgm:spPr/>
      <dgm:t>
        <a:bodyPr/>
        <a:lstStyle/>
        <a:p>
          <a:endParaRPr lang="pl-P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EE3D14-1A18-4692-B225-B2CEC1AC435F}">
      <dgm:prSet phldrT="[Tekst]" custT="1"/>
      <dgm:spPr/>
      <dgm:t>
        <a:bodyPr/>
        <a:lstStyle/>
        <a:p>
          <a:r>
            <a:rPr lang="pl-PL" sz="1600" u="none" strike="noStrike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Trudności ze zgromadzeniem osób decyzyjnych, co przekłada się nie tylko na problemy z podjęciem niezbędnych decyzji lub przygotowaniem wymaganych dokumentów, ale i na możliwość zaprezentowania oferty przez PF.</a:t>
          </a:r>
          <a:endParaRPr lang="pl-PL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CD2F46-FE73-4763-A5DD-68808C6798CD}" type="sibTrans" cxnId="{DF3443B4-9521-4D9C-B062-1127AE35E93A}">
      <dgm:prSet/>
      <dgm:spPr/>
      <dgm:t>
        <a:bodyPr/>
        <a:lstStyle/>
        <a:p>
          <a:endParaRPr lang="pl-P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C806D8-49D0-42E4-9D7E-70DC41C57FBA}" type="parTrans" cxnId="{DF3443B4-9521-4D9C-B062-1127AE35E93A}">
      <dgm:prSet/>
      <dgm:spPr/>
      <dgm:t>
        <a:bodyPr/>
        <a:lstStyle/>
        <a:p>
          <a:endParaRPr lang="pl-P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7F3474-A69B-4847-A87A-B21C4242D0F7}" type="pres">
      <dgm:prSet presAssocID="{DA1E2834-A173-4455-9B24-95F1E5C0098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A14C182-ABB4-479B-9485-E9CF93E15EC3}" type="pres">
      <dgm:prSet presAssocID="{E1706129-A996-442D-92A8-3F50FE227376}" presName="centerShape" presStyleLbl="node0" presStyleIdx="0" presStyleCnt="1" custScaleX="108557" custScaleY="104588"/>
      <dgm:spPr/>
      <dgm:t>
        <a:bodyPr/>
        <a:lstStyle/>
        <a:p>
          <a:endParaRPr lang="pl-PL"/>
        </a:p>
      </dgm:t>
    </dgm:pt>
    <dgm:pt modelId="{C9368C8F-F247-423B-852B-358C6125C554}" type="pres">
      <dgm:prSet presAssocID="{D6C806D8-49D0-42E4-9D7E-70DC41C57FBA}" presName="parTrans" presStyleLbl="bgSibTrans2D1" presStyleIdx="0" presStyleCnt="3"/>
      <dgm:spPr/>
      <dgm:t>
        <a:bodyPr/>
        <a:lstStyle/>
        <a:p>
          <a:endParaRPr lang="pl-PL"/>
        </a:p>
      </dgm:t>
    </dgm:pt>
    <dgm:pt modelId="{791C0514-4A09-4338-B811-2A7ED763B835}" type="pres">
      <dgm:prSet presAssocID="{9AEE3D14-1A18-4692-B225-B2CEC1AC435F}" presName="node" presStyleLbl="node1" presStyleIdx="0" presStyleCnt="3" custScaleX="142653" custScaleY="108666" custRadScaleRad="130249" custRadScaleInc="-1566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3CE048-A48B-4997-AA11-CDCC53694EC5}" type="pres">
      <dgm:prSet presAssocID="{12813062-E66B-40F3-9294-34C94A1A389F}" presName="parTrans" presStyleLbl="bgSibTrans2D1" presStyleIdx="1" presStyleCnt="3"/>
      <dgm:spPr/>
      <dgm:t>
        <a:bodyPr/>
        <a:lstStyle/>
        <a:p>
          <a:endParaRPr lang="pl-PL"/>
        </a:p>
      </dgm:t>
    </dgm:pt>
    <dgm:pt modelId="{3020D141-3E79-409E-A5A2-FEF14F08631E}" type="pres">
      <dgm:prSet presAssocID="{244C35F8-0001-4960-A39B-2218C9509BBE}" presName="node" presStyleLbl="node1" presStyleIdx="1" presStyleCnt="3" custScaleX="142653" custScaleY="9634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F6AE49-77D2-4CC7-A30B-60113500503B}" type="pres">
      <dgm:prSet presAssocID="{CF1F6781-0128-4CF3-A6DF-59BC62188F7A}" presName="parTrans" presStyleLbl="bgSibTrans2D1" presStyleIdx="2" presStyleCnt="3"/>
      <dgm:spPr/>
      <dgm:t>
        <a:bodyPr/>
        <a:lstStyle/>
        <a:p>
          <a:endParaRPr lang="pl-PL"/>
        </a:p>
      </dgm:t>
    </dgm:pt>
    <dgm:pt modelId="{6B0D5F7A-C4B0-49D3-A28F-20E294837138}" type="pres">
      <dgm:prSet presAssocID="{61B79BBB-0F9D-4A4F-A347-E327CA5ACC3D}" presName="node" presStyleLbl="node1" presStyleIdx="2" presStyleCnt="3" custScaleX="142653" custScaleY="96344" custRadScaleRad="135432" custRadScaleInc="165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84B06F2-1943-4896-BEA5-9B363B09F21B}" type="presOf" srcId="{12813062-E66B-40F3-9294-34C94A1A389F}" destId="{FF3CE048-A48B-4997-AA11-CDCC53694EC5}" srcOrd="0" destOrd="0" presId="urn:microsoft.com/office/officeart/2005/8/layout/radial4"/>
    <dgm:cxn modelId="{6B5B6B14-46A9-44A2-B84F-702D874FEC72}" srcId="{E1706129-A996-442D-92A8-3F50FE227376}" destId="{244C35F8-0001-4960-A39B-2218C9509BBE}" srcOrd="1" destOrd="0" parTransId="{12813062-E66B-40F3-9294-34C94A1A389F}" sibTransId="{7C8D796C-D710-4B3B-9DCD-54E06A3F1E2E}"/>
    <dgm:cxn modelId="{BE38A3A4-29B7-41DA-93A4-C70B95980B75}" type="presOf" srcId="{E1706129-A996-442D-92A8-3F50FE227376}" destId="{AA14C182-ABB4-479B-9485-E9CF93E15EC3}" srcOrd="0" destOrd="0" presId="urn:microsoft.com/office/officeart/2005/8/layout/radial4"/>
    <dgm:cxn modelId="{D28C5761-26FB-4A2A-9850-00FC7A8BA1E4}" type="presOf" srcId="{D6C806D8-49D0-42E4-9D7E-70DC41C57FBA}" destId="{C9368C8F-F247-423B-852B-358C6125C554}" srcOrd="0" destOrd="0" presId="urn:microsoft.com/office/officeart/2005/8/layout/radial4"/>
    <dgm:cxn modelId="{44B21E4A-5582-444C-AF50-23404D341281}" srcId="{E1706129-A996-442D-92A8-3F50FE227376}" destId="{61B79BBB-0F9D-4A4F-A347-E327CA5ACC3D}" srcOrd="2" destOrd="0" parTransId="{CF1F6781-0128-4CF3-A6DF-59BC62188F7A}" sibTransId="{4AC48EFE-3DBC-4BCC-B6D8-9C0EE7CC6909}"/>
    <dgm:cxn modelId="{D3E6BFDC-E1B9-4BE0-8CCF-BC087F8E715E}" type="presOf" srcId="{CF1F6781-0128-4CF3-A6DF-59BC62188F7A}" destId="{24F6AE49-77D2-4CC7-A30B-60113500503B}" srcOrd="0" destOrd="0" presId="urn:microsoft.com/office/officeart/2005/8/layout/radial4"/>
    <dgm:cxn modelId="{800FA468-619F-4C01-B72C-E350BB717E0D}" srcId="{DA1E2834-A173-4455-9B24-95F1E5C0098B}" destId="{E1706129-A996-442D-92A8-3F50FE227376}" srcOrd="0" destOrd="0" parTransId="{2B78E206-5507-40D8-84DF-BF0DC88F5A26}" sibTransId="{F638A138-64DB-40D0-98EE-CBBDDDE65D83}"/>
    <dgm:cxn modelId="{77502CDE-4366-4EF2-8280-34BF49EBB561}" type="presOf" srcId="{DA1E2834-A173-4455-9B24-95F1E5C0098B}" destId="{837F3474-A69B-4847-A87A-B21C4242D0F7}" srcOrd="0" destOrd="0" presId="urn:microsoft.com/office/officeart/2005/8/layout/radial4"/>
    <dgm:cxn modelId="{DF3443B4-9521-4D9C-B062-1127AE35E93A}" srcId="{E1706129-A996-442D-92A8-3F50FE227376}" destId="{9AEE3D14-1A18-4692-B225-B2CEC1AC435F}" srcOrd="0" destOrd="0" parTransId="{D6C806D8-49D0-42E4-9D7E-70DC41C57FBA}" sibTransId="{08CD2F46-FE73-4763-A5DD-68808C6798CD}"/>
    <dgm:cxn modelId="{E810D07E-BAD0-45E1-8B0E-C1B07A75A434}" type="presOf" srcId="{61B79BBB-0F9D-4A4F-A347-E327CA5ACC3D}" destId="{6B0D5F7A-C4B0-49D3-A28F-20E294837138}" srcOrd="0" destOrd="0" presId="urn:microsoft.com/office/officeart/2005/8/layout/radial4"/>
    <dgm:cxn modelId="{EE51F5F9-CAC0-49BA-AECB-00C7067D37E0}" type="presOf" srcId="{9AEE3D14-1A18-4692-B225-B2CEC1AC435F}" destId="{791C0514-4A09-4338-B811-2A7ED763B835}" srcOrd="0" destOrd="0" presId="urn:microsoft.com/office/officeart/2005/8/layout/radial4"/>
    <dgm:cxn modelId="{6EDA5887-9730-42E7-8725-28A7DC093AF3}" type="presOf" srcId="{244C35F8-0001-4960-A39B-2218C9509BBE}" destId="{3020D141-3E79-409E-A5A2-FEF14F08631E}" srcOrd="0" destOrd="0" presId="urn:microsoft.com/office/officeart/2005/8/layout/radial4"/>
    <dgm:cxn modelId="{AC57B7E8-A339-4F18-A681-E36D0E1AE025}" type="presParOf" srcId="{837F3474-A69B-4847-A87A-B21C4242D0F7}" destId="{AA14C182-ABB4-479B-9485-E9CF93E15EC3}" srcOrd="0" destOrd="0" presId="urn:microsoft.com/office/officeart/2005/8/layout/radial4"/>
    <dgm:cxn modelId="{7941133E-FDBF-453F-954E-67443283F159}" type="presParOf" srcId="{837F3474-A69B-4847-A87A-B21C4242D0F7}" destId="{C9368C8F-F247-423B-852B-358C6125C554}" srcOrd="1" destOrd="0" presId="urn:microsoft.com/office/officeart/2005/8/layout/radial4"/>
    <dgm:cxn modelId="{7A3846A2-3A75-49D6-8698-5017F30C46B5}" type="presParOf" srcId="{837F3474-A69B-4847-A87A-B21C4242D0F7}" destId="{791C0514-4A09-4338-B811-2A7ED763B835}" srcOrd="2" destOrd="0" presId="urn:microsoft.com/office/officeart/2005/8/layout/radial4"/>
    <dgm:cxn modelId="{BCEBD6C2-60D1-4C1B-B5FE-DD092C44B569}" type="presParOf" srcId="{837F3474-A69B-4847-A87A-B21C4242D0F7}" destId="{FF3CE048-A48B-4997-AA11-CDCC53694EC5}" srcOrd="3" destOrd="0" presId="urn:microsoft.com/office/officeart/2005/8/layout/radial4"/>
    <dgm:cxn modelId="{FA025084-48AD-4C02-AD65-E4C97484251C}" type="presParOf" srcId="{837F3474-A69B-4847-A87A-B21C4242D0F7}" destId="{3020D141-3E79-409E-A5A2-FEF14F08631E}" srcOrd="4" destOrd="0" presId="urn:microsoft.com/office/officeart/2005/8/layout/radial4"/>
    <dgm:cxn modelId="{2A497339-895F-49EF-BBFE-DDD178500403}" type="presParOf" srcId="{837F3474-A69B-4847-A87A-B21C4242D0F7}" destId="{24F6AE49-77D2-4CC7-A30B-60113500503B}" srcOrd="5" destOrd="0" presId="urn:microsoft.com/office/officeart/2005/8/layout/radial4"/>
    <dgm:cxn modelId="{930F3529-BB13-4F1D-8786-E7FB349DBE0D}" type="presParOf" srcId="{837F3474-A69B-4847-A87A-B21C4242D0F7}" destId="{6B0D5F7A-C4B0-49D3-A28F-20E29483713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D0D896-03CB-49B2-87C4-D1337DA89272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 phldr="1"/>
      <dgm:spPr/>
    </dgm:pt>
    <dgm:pt modelId="{2ED64CFA-F1C7-43FD-9958-FF89EF93F9B1}">
      <dgm:prSet phldrT="[Teks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sz="2800" b="1" dirty="0" smtClean="0"/>
            <a:t>ALOKACJA</a:t>
          </a:r>
          <a:r>
            <a:rPr lang="pl-PL" sz="2600" b="1" dirty="0" smtClean="0"/>
            <a:t> UP</a:t>
          </a:r>
        </a:p>
        <a:p>
          <a:r>
            <a:rPr lang="pl-PL" sz="4000" b="1" dirty="0" smtClean="0"/>
            <a:t>76 MLD €</a:t>
          </a:r>
          <a:endParaRPr lang="pl-PL" sz="4000" b="1" dirty="0"/>
        </a:p>
      </dgm:t>
    </dgm:pt>
    <dgm:pt modelId="{EF69C297-26DB-48FA-9EC5-2EB46CED9333}" type="parTrans" cxnId="{74170680-E7DC-405F-BC2B-2C38B2785E17}">
      <dgm:prSet/>
      <dgm:spPr/>
      <dgm:t>
        <a:bodyPr/>
        <a:lstStyle/>
        <a:p>
          <a:endParaRPr lang="pl-PL" dirty="0"/>
        </a:p>
      </dgm:t>
    </dgm:pt>
    <dgm:pt modelId="{0DA3F02E-E7F2-4522-BF81-671B77D6DB7E}" type="sibTrans" cxnId="{74170680-E7DC-405F-BC2B-2C38B2785E17}">
      <dgm:prSet/>
      <dgm:spPr/>
      <dgm:t>
        <a:bodyPr/>
        <a:lstStyle/>
        <a:p>
          <a:endParaRPr lang="pl-PL" dirty="0"/>
        </a:p>
      </dgm:t>
    </dgm:pt>
    <dgm:pt modelId="{55D9BF66-115B-4B2C-B20C-AF6EE35E2A43}">
      <dgm:prSet phldrT="[Teks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spcAft>
              <a:spcPts val="600"/>
            </a:spcAft>
          </a:pPr>
          <a:r>
            <a:rPr lang="pl-PL" sz="2800" b="1" dirty="0" smtClean="0"/>
            <a:t>ALOKACJA</a:t>
          </a:r>
          <a:r>
            <a:rPr lang="pl-PL" sz="2000" b="1" dirty="0" smtClean="0"/>
            <a:t> NA REGIONY (40%)</a:t>
          </a:r>
        </a:p>
        <a:p>
          <a:pPr>
            <a:spcAft>
              <a:spcPts val="600"/>
            </a:spcAft>
          </a:pPr>
          <a:r>
            <a:rPr lang="pl-PL" sz="4000" b="1" dirty="0" smtClean="0"/>
            <a:t>28,4</a:t>
          </a:r>
          <a:r>
            <a:rPr lang="pl-PL" sz="2500" b="1" dirty="0" smtClean="0"/>
            <a:t> MLD €</a:t>
          </a:r>
        </a:p>
      </dgm:t>
    </dgm:pt>
    <dgm:pt modelId="{3550A7BD-B863-4C3D-8755-C2A9E9F9C312}" type="parTrans" cxnId="{E2E2DBD6-8729-47B4-A4C1-A07DA135D277}">
      <dgm:prSet/>
      <dgm:spPr/>
      <dgm:t>
        <a:bodyPr/>
        <a:lstStyle/>
        <a:p>
          <a:endParaRPr lang="pl-PL" dirty="0"/>
        </a:p>
      </dgm:t>
    </dgm:pt>
    <dgm:pt modelId="{6D3450BB-0C7B-4885-BF23-349C7655FED8}" type="sibTrans" cxnId="{E2E2DBD6-8729-47B4-A4C1-A07DA135D277}">
      <dgm:prSet/>
      <dgm:spPr/>
      <dgm:t>
        <a:bodyPr/>
        <a:lstStyle/>
        <a:p>
          <a:endParaRPr lang="pl-PL" dirty="0"/>
        </a:p>
      </dgm:t>
    </dgm:pt>
    <dgm:pt modelId="{E0451D8A-97E1-48B7-B0E3-6062E78904EF}">
      <dgm:prSet phldrT="[Teks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sz="1800" b="1" dirty="0" smtClean="0"/>
            <a:t>ALOKACJA </a:t>
          </a:r>
          <a:r>
            <a:rPr lang="pl-PL" sz="2800" b="1" dirty="0" smtClean="0"/>
            <a:t>FEŁ2027</a:t>
          </a:r>
          <a:endParaRPr lang="pl-PL" sz="1800" b="1" dirty="0" smtClean="0"/>
        </a:p>
        <a:p>
          <a:r>
            <a:rPr lang="pl-PL" sz="4000" b="1" dirty="0" smtClean="0"/>
            <a:t>2,29</a:t>
          </a:r>
          <a:r>
            <a:rPr lang="pl-PL" sz="3600" b="1" dirty="0" smtClean="0"/>
            <a:t> MLD € </a:t>
          </a:r>
          <a:endParaRPr lang="pl-PL" sz="3600" b="1" dirty="0"/>
        </a:p>
      </dgm:t>
    </dgm:pt>
    <dgm:pt modelId="{9C9C611F-DFDB-49FB-901B-188ECDC308B2}" type="parTrans" cxnId="{4C3D5D11-0EE9-4BBD-9FB8-188B883D9200}">
      <dgm:prSet/>
      <dgm:spPr/>
      <dgm:t>
        <a:bodyPr/>
        <a:lstStyle/>
        <a:p>
          <a:endParaRPr lang="pl-PL" dirty="0"/>
        </a:p>
      </dgm:t>
    </dgm:pt>
    <dgm:pt modelId="{4AB24D57-11CD-4439-B0A6-35103E43C52D}" type="sibTrans" cxnId="{4C3D5D11-0EE9-4BBD-9FB8-188B883D9200}">
      <dgm:prSet/>
      <dgm:spPr/>
      <dgm:t>
        <a:bodyPr/>
        <a:lstStyle/>
        <a:p>
          <a:endParaRPr lang="pl-PL" dirty="0"/>
        </a:p>
      </dgm:t>
    </dgm:pt>
    <dgm:pt modelId="{81B70718-798C-4AA7-A0EC-1C94634D3692}" type="pres">
      <dgm:prSet presAssocID="{49D0D896-03CB-49B2-87C4-D1337DA89272}" presName="Name0" presStyleCnt="0">
        <dgm:presLayoutVars>
          <dgm:dir/>
          <dgm:resizeHandles val="exact"/>
        </dgm:presLayoutVars>
      </dgm:prSet>
      <dgm:spPr/>
    </dgm:pt>
    <dgm:pt modelId="{B5D0F380-C993-4A94-9F9D-97B1B396DD47}" type="pres">
      <dgm:prSet presAssocID="{2ED64CFA-F1C7-43FD-9958-FF89EF93F9B1}" presName="node" presStyleLbl="node1" presStyleIdx="0" presStyleCnt="3" custScaleX="11949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EB064FF-5B63-4524-B8F6-27DCA2C5A5B6}" type="pres">
      <dgm:prSet presAssocID="{0DA3F02E-E7F2-4522-BF81-671B77D6DB7E}" presName="sibTrans" presStyleLbl="sibTrans2D1" presStyleIdx="0" presStyleCnt="2"/>
      <dgm:spPr/>
      <dgm:t>
        <a:bodyPr/>
        <a:lstStyle/>
        <a:p>
          <a:endParaRPr lang="pl-PL"/>
        </a:p>
      </dgm:t>
    </dgm:pt>
    <dgm:pt modelId="{6BD4C277-E20E-4813-A217-F8BEF9ADCFBB}" type="pres">
      <dgm:prSet presAssocID="{0DA3F02E-E7F2-4522-BF81-671B77D6DB7E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08743345-A1BE-49A5-B2A0-2FD99C3393E0}" type="pres">
      <dgm:prSet presAssocID="{55D9BF66-115B-4B2C-B20C-AF6EE35E2A43}" presName="node" presStyleLbl="node1" presStyleIdx="1" presStyleCnt="3" custScaleX="208144" custLinFactNeighborX="900" custLinFactNeighborY="3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6E67686-D848-4755-A0E5-57EF8CA2C68C}" type="pres">
      <dgm:prSet presAssocID="{6D3450BB-0C7B-4885-BF23-349C7655FED8}" presName="sibTrans" presStyleLbl="sibTrans2D1" presStyleIdx="1" presStyleCnt="2"/>
      <dgm:spPr/>
      <dgm:t>
        <a:bodyPr/>
        <a:lstStyle/>
        <a:p>
          <a:endParaRPr lang="pl-PL"/>
        </a:p>
      </dgm:t>
    </dgm:pt>
    <dgm:pt modelId="{7AF09BE2-1CA2-4B32-AEFF-6628AEE5A54E}" type="pres">
      <dgm:prSet presAssocID="{6D3450BB-0C7B-4885-BF23-349C7655FED8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7D665DCF-09A9-4340-A428-6BE319893D74}" type="pres">
      <dgm:prSet presAssocID="{E0451D8A-97E1-48B7-B0E3-6062E78904EF}" presName="node" presStyleLbl="node1" presStyleIdx="2" presStyleCnt="3" custScaleX="1182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1BA40C4-EB7F-4A93-A3A9-15DDF1293275}" type="presOf" srcId="{E0451D8A-97E1-48B7-B0E3-6062E78904EF}" destId="{7D665DCF-09A9-4340-A428-6BE319893D74}" srcOrd="0" destOrd="0" presId="urn:microsoft.com/office/officeart/2005/8/layout/process1"/>
    <dgm:cxn modelId="{85868104-CE10-442F-A1B0-B778C07704FD}" type="presOf" srcId="{55D9BF66-115B-4B2C-B20C-AF6EE35E2A43}" destId="{08743345-A1BE-49A5-B2A0-2FD99C3393E0}" srcOrd="0" destOrd="0" presId="urn:microsoft.com/office/officeart/2005/8/layout/process1"/>
    <dgm:cxn modelId="{0305D3B2-BD37-4611-8F87-43B27CA7389C}" type="presOf" srcId="{0DA3F02E-E7F2-4522-BF81-671B77D6DB7E}" destId="{EEB064FF-5B63-4524-B8F6-27DCA2C5A5B6}" srcOrd="0" destOrd="0" presId="urn:microsoft.com/office/officeart/2005/8/layout/process1"/>
    <dgm:cxn modelId="{74170680-E7DC-405F-BC2B-2C38B2785E17}" srcId="{49D0D896-03CB-49B2-87C4-D1337DA89272}" destId="{2ED64CFA-F1C7-43FD-9958-FF89EF93F9B1}" srcOrd="0" destOrd="0" parTransId="{EF69C297-26DB-48FA-9EC5-2EB46CED9333}" sibTransId="{0DA3F02E-E7F2-4522-BF81-671B77D6DB7E}"/>
    <dgm:cxn modelId="{015685D5-712E-4417-972A-B49A9A656A33}" type="presOf" srcId="{0DA3F02E-E7F2-4522-BF81-671B77D6DB7E}" destId="{6BD4C277-E20E-4813-A217-F8BEF9ADCFBB}" srcOrd="1" destOrd="0" presId="urn:microsoft.com/office/officeart/2005/8/layout/process1"/>
    <dgm:cxn modelId="{E2E2DBD6-8729-47B4-A4C1-A07DA135D277}" srcId="{49D0D896-03CB-49B2-87C4-D1337DA89272}" destId="{55D9BF66-115B-4B2C-B20C-AF6EE35E2A43}" srcOrd="1" destOrd="0" parTransId="{3550A7BD-B863-4C3D-8755-C2A9E9F9C312}" sibTransId="{6D3450BB-0C7B-4885-BF23-349C7655FED8}"/>
    <dgm:cxn modelId="{66B06840-A4EF-4243-B67B-C1DE29F9191E}" type="presOf" srcId="{2ED64CFA-F1C7-43FD-9958-FF89EF93F9B1}" destId="{B5D0F380-C993-4A94-9F9D-97B1B396DD47}" srcOrd="0" destOrd="0" presId="urn:microsoft.com/office/officeart/2005/8/layout/process1"/>
    <dgm:cxn modelId="{BB06DC95-550E-4D60-B674-0FCBCA8DB825}" type="presOf" srcId="{6D3450BB-0C7B-4885-BF23-349C7655FED8}" destId="{7AF09BE2-1CA2-4B32-AEFF-6628AEE5A54E}" srcOrd="1" destOrd="0" presId="urn:microsoft.com/office/officeart/2005/8/layout/process1"/>
    <dgm:cxn modelId="{4C3D5D11-0EE9-4BBD-9FB8-188B883D9200}" srcId="{49D0D896-03CB-49B2-87C4-D1337DA89272}" destId="{E0451D8A-97E1-48B7-B0E3-6062E78904EF}" srcOrd="2" destOrd="0" parTransId="{9C9C611F-DFDB-49FB-901B-188ECDC308B2}" sibTransId="{4AB24D57-11CD-4439-B0A6-35103E43C52D}"/>
    <dgm:cxn modelId="{DAE272EC-E3B2-4E9F-80C7-702EE605AE41}" type="presOf" srcId="{6D3450BB-0C7B-4885-BF23-349C7655FED8}" destId="{36E67686-D848-4755-A0E5-57EF8CA2C68C}" srcOrd="0" destOrd="0" presId="urn:microsoft.com/office/officeart/2005/8/layout/process1"/>
    <dgm:cxn modelId="{729E57C8-D830-42B2-818F-08FCA6E3C4B0}" type="presOf" srcId="{49D0D896-03CB-49B2-87C4-D1337DA89272}" destId="{81B70718-798C-4AA7-A0EC-1C94634D3692}" srcOrd="0" destOrd="0" presId="urn:microsoft.com/office/officeart/2005/8/layout/process1"/>
    <dgm:cxn modelId="{158E15B8-2C01-4993-8C02-DC6597DFB06A}" type="presParOf" srcId="{81B70718-798C-4AA7-A0EC-1C94634D3692}" destId="{B5D0F380-C993-4A94-9F9D-97B1B396DD47}" srcOrd="0" destOrd="0" presId="urn:microsoft.com/office/officeart/2005/8/layout/process1"/>
    <dgm:cxn modelId="{2451BE88-B643-4931-8A02-3E5702E6ACF5}" type="presParOf" srcId="{81B70718-798C-4AA7-A0EC-1C94634D3692}" destId="{EEB064FF-5B63-4524-B8F6-27DCA2C5A5B6}" srcOrd="1" destOrd="0" presId="urn:microsoft.com/office/officeart/2005/8/layout/process1"/>
    <dgm:cxn modelId="{10B2BD4F-D2C6-483F-995A-F18D0DDBD976}" type="presParOf" srcId="{EEB064FF-5B63-4524-B8F6-27DCA2C5A5B6}" destId="{6BD4C277-E20E-4813-A217-F8BEF9ADCFBB}" srcOrd="0" destOrd="0" presId="urn:microsoft.com/office/officeart/2005/8/layout/process1"/>
    <dgm:cxn modelId="{D87EA81F-1E87-4E43-8D0A-0740D0DC8B85}" type="presParOf" srcId="{81B70718-798C-4AA7-A0EC-1C94634D3692}" destId="{08743345-A1BE-49A5-B2A0-2FD99C3393E0}" srcOrd="2" destOrd="0" presId="urn:microsoft.com/office/officeart/2005/8/layout/process1"/>
    <dgm:cxn modelId="{8D1E5E1B-4BF1-4766-9F33-9DFAF822BE29}" type="presParOf" srcId="{81B70718-798C-4AA7-A0EC-1C94634D3692}" destId="{36E67686-D848-4755-A0E5-57EF8CA2C68C}" srcOrd="3" destOrd="0" presId="urn:microsoft.com/office/officeart/2005/8/layout/process1"/>
    <dgm:cxn modelId="{388370B6-0FB2-433C-BD20-15497E89835D}" type="presParOf" srcId="{36E67686-D848-4755-A0E5-57EF8CA2C68C}" destId="{7AF09BE2-1CA2-4B32-AEFF-6628AEE5A54E}" srcOrd="0" destOrd="0" presId="urn:microsoft.com/office/officeart/2005/8/layout/process1"/>
    <dgm:cxn modelId="{F3B9CAA4-CC5F-4191-A104-BB0017ED6C44}" type="presParOf" srcId="{81B70718-798C-4AA7-A0EC-1C94634D3692}" destId="{7D665DCF-09A9-4340-A428-6BE319893D7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553E73-7AEE-4323-8047-295D8FCBE11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84DFDC2-5950-429D-8FBF-B3FC1CDB9614}">
      <dgm:prSet phldrT="[Tekst]" custT="1"/>
      <dgm:spPr>
        <a:noFill/>
        <a:ln>
          <a:noFill/>
        </a:ln>
      </dgm:spPr>
      <dgm:t>
        <a:bodyPr/>
        <a:lstStyle/>
        <a:p>
          <a:r>
            <a:rPr lang="pl-PL" sz="1800" b="1" dirty="0" smtClean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rPr>
            <a:t>funduszeeuropejskie.gov.pl;</a:t>
          </a:r>
          <a:endParaRPr lang="pl-PL" sz="1800" b="1" dirty="0">
            <a:solidFill>
              <a:srgbClr val="20386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4E6FB5-5FB7-419D-B5AE-534B8883E4DF}" type="parTrans" cxnId="{B0E9249A-BEFD-4E95-A195-2066B66F06DC}">
      <dgm:prSet/>
      <dgm:spPr/>
      <dgm:t>
        <a:bodyPr/>
        <a:lstStyle/>
        <a:p>
          <a:endParaRPr lang="pl-PL" sz="1900">
            <a:solidFill>
              <a:srgbClr val="203864"/>
            </a:solidFill>
          </a:endParaRPr>
        </a:p>
      </dgm:t>
    </dgm:pt>
    <dgm:pt modelId="{12A66C41-4545-4E22-9463-4899339EEF3D}" type="sibTrans" cxnId="{B0E9249A-BEFD-4E95-A195-2066B66F06DC}">
      <dgm:prSet/>
      <dgm:spPr>
        <a:ln>
          <a:solidFill>
            <a:srgbClr val="203864"/>
          </a:solidFill>
        </a:ln>
      </dgm:spPr>
      <dgm:t>
        <a:bodyPr/>
        <a:lstStyle/>
        <a:p>
          <a:endParaRPr lang="pl-PL" sz="1900">
            <a:solidFill>
              <a:srgbClr val="203864"/>
            </a:solidFill>
          </a:endParaRPr>
        </a:p>
      </dgm:t>
    </dgm:pt>
    <dgm:pt modelId="{04485C33-7016-447F-B3CE-A8CEF8F72B63}">
      <dgm:prSet phldrT="[Tekst]" custT="1"/>
      <dgm:spPr>
        <a:solidFill>
          <a:schemeClr val="bg1"/>
        </a:solidFill>
      </dgm:spPr>
      <dgm:t>
        <a:bodyPr/>
        <a:lstStyle/>
        <a:p>
          <a:r>
            <a:rPr lang="pl-PL" altLang="pl-PL" sz="1800" b="1" dirty="0" smtClean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rPr>
            <a:t>rpo.lodzkie.pl;</a:t>
          </a:r>
          <a:endParaRPr lang="pl-PL" sz="1800" b="1" dirty="0">
            <a:solidFill>
              <a:srgbClr val="20386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4847D4-3CD8-48A9-BF42-9E0FF757AC72}" type="parTrans" cxnId="{D41A4562-18CE-40AC-889A-9EF2B9B9CC1A}">
      <dgm:prSet/>
      <dgm:spPr/>
      <dgm:t>
        <a:bodyPr/>
        <a:lstStyle/>
        <a:p>
          <a:endParaRPr lang="pl-PL" sz="1900">
            <a:solidFill>
              <a:srgbClr val="203864"/>
            </a:solidFill>
          </a:endParaRPr>
        </a:p>
      </dgm:t>
    </dgm:pt>
    <dgm:pt modelId="{8A953BD0-242C-4C25-A998-923AFAF61E0E}" type="sibTrans" cxnId="{D41A4562-18CE-40AC-889A-9EF2B9B9CC1A}">
      <dgm:prSet/>
      <dgm:spPr/>
      <dgm:t>
        <a:bodyPr/>
        <a:lstStyle/>
        <a:p>
          <a:endParaRPr lang="pl-PL" sz="1900">
            <a:solidFill>
              <a:srgbClr val="203864"/>
            </a:solidFill>
          </a:endParaRPr>
        </a:p>
      </dgm:t>
    </dgm:pt>
    <dgm:pt modelId="{BA7ADAEB-F9BE-4750-80F2-319721CF450F}">
      <dgm:prSet phldrT="[Tekst]" custT="1"/>
      <dgm:spPr>
        <a:noFill/>
        <a:ln>
          <a:noFill/>
        </a:ln>
      </dgm:spPr>
      <dgm:t>
        <a:bodyPr/>
        <a:lstStyle/>
        <a:p>
          <a:r>
            <a:rPr lang="pl-PL" sz="1800" b="1" dirty="0" smtClean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rPr>
            <a:t>Sieć Punktów Informacyjnych Funduszy Europejskich (PIFE)</a:t>
          </a:r>
          <a:br>
            <a:rPr lang="pl-PL" sz="1800" b="1" dirty="0" smtClean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800" b="1" dirty="0" smtClean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rPr>
            <a:t>w województwie łódzkim.</a:t>
          </a:r>
          <a:endParaRPr lang="pl-PL" sz="1800" b="1" dirty="0">
            <a:solidFill>
              <a:srgbClr val="20386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BBD2D9-87A0-4723-8433-60A1EBE88D06}" type="parTrans" cxnId="{4F0D5BD7-3F01-41E4-ADED-45B44B1B49F9}">
      <dgm:prSet/>
      <dgm:spPr/>
      <dgm:t>
        <a:bodyPr/>
        <a:lstStyle/>
        <a:p>
          <a:endParaRPr lang="pl-PL" sz="1900">
            <a:solidFill>
              <a:srgbClr val="203864"/>
            </a:solidFill>
          </a:endParaRPr>
        </a:p>
      </dgm:t>
    </dgm:pt>
    <dgm:pt modelId="{00F01A21-7A54-4A26-AA9A-0570BAE7F1B4}" type="sibTrans" cxnId="{4F0D5BD7-3F01-41E4-ADED-45B44B1B49F9}">
      <dgm:prSet/>
      <dgm:spPr/>
      <dgm:t>
        <a:bodyPr/>
        <a:lstStyle/>
        <a:p>
          <a:endParaRPr lang="pl-PL" sz="1900">
            <a:solidFill>
              <a:srgbClr val="203864"/>
            </a:solidFill>
          </a:endParaRPr>
        </a:p>
      </dgm:t>
    </dgm:pt>
    <dgm:pt modelId="{FE811067-8140-4E01-AA77-7F184EE383E2}" type="pres">
      <dgm:prSet presAssocID="{1A553E73-7AEE-4323-8047-295D8FCBE1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7B7DED66-60A5-4880-8029-6503F80AF8C9}" type="pres">
      <dgm:prSet presAssocID="{1A553E73-7AEE-4323-8047-295D8FCBE11C}" presName="Name1" presStyleCnt="0"/>
      <dgm:spPr/>
    </dgm:pt>
    <dgm:pt modelId="{386C345C-23E8-4EB8-BE68-A0324163291F}" type="pres">
      <dgm:prSet presAssocID="{1A553E73-7AEE-4323-8047-295D8FCBE11C}" presName="cycle" presStyleCnt="0"/>
      <dgm:spPr/>
    </dgm:pt>
    <dgm:pt modelId="{82745AE6-61BE-492B-A36C-E69B61C89BBC}" type="pres">
      <dgm:prSet presAssocID="{1A553E73-7AEE-4323-8047-295D8FCBE11C}" presName="srcNode" presStyleLbl="node1" presStyleIdx="0" presStyleCnt="3"/>
      <dgm:spPr/>
    </dgm:pt>
    <dgm:pt modelId="{1B25D2B9-8614-43A0-B3D2-D3DF391A0C9F}" type="pres">
      <dgm:prSet presAssocID="{1A553E73-7AEE-4323-8047-295D8FCBE11C}" presName="conn" presStyleLbl="parChTrans1D2" presStyleIdx="0" presStyleCnt="1"/>
      <dgm:spPr/>
      <dgm:t>
        <a:bodyPr/>
        <a:lstStyle/>
        <a:p>
          <a:endParaRPr lang="pl-PL"/>
        </a:p>
      </dgm:t>
    </dgm:pt>
    <dgm:pt modelId="{4AE94A41-D5E8-4F90-87AD-72A98E036AE0}" type="pres">
      <dgm:prSet presAssocID="{1A553E73-7AEE-4323-8047-295D8FCBE11C}" presName="extraNode" presStyleLbl="node1" presStyleIdx="0" presStyleCnt="3"/>
      <dgm:spPr/>
    </dgm:pt>
    <dgm:pt modelId="{8C2B1956-4DA9-41B5-ABB7-5D190C5205A8}" type="pres">
      <dgm:prSet presAssocID="{1A553E73-7AEE-4323-8047-295D8FCBE11C}" presName="dstNode" presStyleLbl="node1" presStyleIdx="0" presStyleCnt="3"/>
      <dgm:spPr/>
    </dgm:pt>
    <dgm:pt modelId="{1A1A420B-FDD5-4640-9CEF-2DB7DD5524E1}" type="pres">
      <dgm:prSet presAssocID="{484DFDC2-5950-429D-8FBF-B3FC1CDB961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E1A5FD-F2BF-4AC8-A4A2-7CC6290063B5}" type="pres">
      <dgm:prSet presAssocID="{484DFDC2-5950-429D-8FBF-B3FC1CDB9614}" presName="accent_1" presStyleCnt="0"/>
      <dgm:spPr/>
    </dgm:pt>
    <dgm:pt modelId="{F6CF9C08-2FFE-4066-BD0C-C65AFA89B5D5}" type="pres">
      <dgm:prSet presAssocID="{484DFDC2-5950-429D-8FBF-B3FC1CDB9614}" presName="accentRepeatNode" presStyleLbl="solidFgAcc1" presStyleIdx="0" presStyleCnt="3" custScaleX="75896" custScaleY="75896"/>
      <dgm:spPr>
        <a:ln>
          <a:solidFill>
            <a:srgbClr val="203864"/>
          </a:solidFill>
        </a:ln>
      </dgm:spPr>
    </dgm:pt>
    <dgm:pt modelId="{C57A6F98-0C37-4DCC-9996-4E77617CD5A6}" type="pres">
      <dgm:prSet presAssocID="{04485C33-7016-447F-B3CE-A8CEF8F72B63}" presName="text_2" presStyleLbl="node1" presStyleIdx="1" presStyleCnt="3" custLinFactNeighborX="1053" custLinFactNeighborY="3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B463DB-0474-4CCD-B484-C91D3678D191}" type="pres">
      <dgm:prSet presAssocID="{04485C33-7016-447F-B3CE-A8CEF8F72B63}" presName="accent_2" presStyleCnt="0"/>
      <dgm:spPr/>
    </dgm:pt>
    <dgm:pt modelId="{9AF9018D-563F-4586-A928-6FCB82A93BBF}" type="pres">
      <dgm:prSet presAssocID="{04485C33-7016-447F-B3CE-A8CEF8F72B63}" presName="accentRepeatNode" presStyleLbl="solidFgAcc1" presStyleIdx="1" presStyleCnt="3" custScaleX="75896" custScaleY="75896" custLinFactNeighborX="1249"/>
      <dgm:spPr>
        <a:ln>
          <a:solidFill>
            <a:srgbClr val="203864"/>
          </a:solidFill>
        </a:ln>
      </dgm:spPr>
    </dgm:pt>
    <dgm:pt modelId="{20994A29-5D25-4CB0-AB2D-7B2A69F47602}" type="pres">
      <dgm:prSet presAssocID="{BA7ADAEB-F9BE-4750-80F2-319721CF450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6516D4-D280-401E-9BEF-9040B2B18AE7}" type="pres">
      <dgm:prSet presAssocID="{BA7ADAEB-F9BE-4750-80F2-319721CF450F}" presName="accent_3" presStyleCnt="0"/>
      <dgm:spPr/>
    </dgm:pt>
    <dgm:pt modelId="{867DBD9F-04C1-4B50-8573-E55F7DD894E1}" type="pres">
      <dgm:prSet presAssocID="{BA7ADAEB-F9BE-4750-80F2-319721CF450F}" presName="accentRepeatNode" presStyleLbl="solidFgAcc1" presStyleIdx="2" presStyleCnt="3" custScaleX="75663" custScaleY="75838"/>
      <dgm:spPr>
        <a:ln>
          <a:solidFill>
            <a:srgbClr val="203864"/>
          </a:solidFill>
        </a:ln>
      </dgm:spPr>
    </dgm:pt>
  </dgm:ptLst>
  <dgm:cxnLst>
    <dgm:cxn modelId="{D225A895-0AC0-41BD-A57B-17A0768C18F8}" type="presOf" srcId="{1A553E73-7AEE-4323-8047-295D8FCBE11C}" destId="{FE811067-8140-4E01-AA77-7F184EE383E2}" srcOrd="0" destOrd="0" presId="urn:microsoft.com/office/officeart/2008/layout/VerticalCurvedList"/>
    <dgm:cxn modelId="{D41A4562-18CE-40AC-889A-9EF2B9B9CC1A}" srcId="{1A553E73-7AEE-4323-8047-295D8FCBE11C}" destId="{04485C33-7016-447F-B3CE-A8CEF8F72B63}" srcOrd="1" destOrd="0" parTransId="{BC4847D4-3CD8-48A9-BF42-9E0FF757AC72}" sibTransId="{8A953BD0-242C-4C25-A998-923AFAF61E0E}"/>
    <dgm:cxn modelId="{642A3EF2-82DB-4871-98C9-AF2099E902EC}" type="presOf" srcId="{12A66C41-4545-4E22-9463-4899339EEF3D}" destId="{1B25D2B9-8614-43A0-B3D2-D3DF391A0C9F}" srcOrd="0" destOrd="0" presId="urn:microsoft.com/office/officeart/2008/layout/VerticalCurvedList"/>
    <dgm:cxn modelId="{F34AC9FC-30F1-4A00-BB62-63CE9F48C352}" type="presOf" srcId="{04485C33-7016-447F-B3CE-A8CEF8F72B63}" destId="{C57A6F98-0C37-4DCC-9996-4E77617CD5A6}" srcOrd="0" destOrd="0" presId="urn:microsoft.com/office/officeart/2008/layout/VerticalCurvedList"/>
    <dgm:cxn modelId="{4F0D5BD7-3F01-41E4-ADED-45B44B1B49F9}" srcId="{1A553E73-7AEE-4323-8047-295D8FCBE11C}" destId="{BA7ADAEB-F9BE-4750-80F2-319721CF450F}" srcOrd="2" destOrd="0" parTransId="{1ABBD2D9-87A0-4723-8433-60A1EBE88D06}" sibTransId="{00F01A21-7A54-4A26-AA9A-0570BAE7F1B4}"/>
    <dgm:cxn modelId="{06E96BA8-65F1-4CC0-A6A2-B5C4594B0791}" type="presOf" srcId="{BA7ADAEB-F9BE-4750-80F2-319721CF450F}" destId="{20994A29-5D25-4CB0-AB2D-7B2A69F47602}" srcOrd="0" destOrd="0" presId="urn:microsoft.com/office/officeart/2008/layout/VerticalCurvedList"/>
    <dgm:cxn modelId="{19360642-587E-444B-9310-4D23B01DEBEF}" type="presOf" srcId="{484DFDC2-5950-429D-8FBF-B3FC1CDB9614}" destId="{1A1A420B-FDD5-4640-9CEF-2DB7DD5524E1}" srcOrd="0" destOrd="0" presId="urn:microsoft.com/office/officeart/2008/layout/VerticalCurvedList"/>
    <dgm:cxn modelId="{B0E9249A-BEFD-4E95-A195-2066B66F06DC}" srcId="{1A553E73-7AEE-4323-8047-295D8FCBE11C}" destId="{484DFDC2-5950-429D-8FBF-B3FC1CDB9614}" srcOrd="0" destOrd="0" parTransId="{D34E6FB5-5FB7-419D-B5AE-534B8883E4DF}" sibTransId="{12A66C41-4545-4E22-9463-4899339EEF3D}"/>
    <dgm:cxn modelId="{CD20A0FF-0CC8-49D4-9D51-95FD8A87BEBB}" type="presParOf" srcId="{FE811067-8140-4E01-AA77-7F184EE383E2}" destId="{7B7DED66-60A5-4880-8029-6503F80AF8C9}" srcOrd="0" destOrd="0" presId="urn:microsoft.com/office/officeart/2008/layout/VerticalCurvedList"/>
    <dgm:cxn modelId="{3B49A1D5-7C3D-4E7E-9F55-AF3F2F2F868C}" type="presParOf" srcId="{7B7DED66-60A5-4880-8029-6503F80AF8C9}" destId="{386C345C-23E8-4EB8-BE68-A0324163291F}" srcOrd="0" destOrd="0" presId="urn:microsoft.com/office/officeart/2008/layout/VerticalCurvedList"/>
    <dgm:cxn modelId="{0EF86829-262B-4209-95A4-30C2CDD4C6F9}" type="presParOf" srcId="{386C345C-23E8-4EB8-BE68-A0324163291F}" destId="{82745AE6-61BE-492B-A36C-E69B61C89BBC}" srcOrd="0" destOrd="0" presId="urn:microsoft.com/office/officeart/2008/layout/VerticalCurvedList"/>
    <dgm:cxn modelId="{903A6BAB-590F-42AD-8121-44AE8BF32ED0}" type="presParOf" srcId="{386C345C-23E8-4EB8-BE68-A0324163291F}" destId="{1B25D2B9-8614-43A0-B3D2-D3DF391A0C9F}" srcOrd="1" destOrd="0" presId="urn:microsoft.com/office/officeart/2008/layout/VerticalCurvedList"/>
    <dgm:cxn modelId="{A7A50DAF-2A37-486A-8332-FBD2935F6A22}" type="presParOf" srcId="{386C345C-23E8-4EB8-BE68-A0324163291F}" destId="{4AE94A41-D5E8-4F90-87AD-72A98E036AE0}" srcOrd="2" destOrd="0" presId="urn:microsoft.com/office/officeart/2008/layout/VerticalCurvedList"/>
    <dgm:cxn modelId="{46544EAF-B210-4C25-891D-0EC59A27F5C7}" type="presParOf" srcId="{386C345C-23E8-4EB8-BE68-A0324163291F}" destId="{8C2B1956-4DA9-41B5-ABB7-5D190C5205A8}" srcOrd="3" destOrd="0" presId="urn:microsoft.com/office/officeart/2008/layout/VerticalCurvedList"/>
    <dgm:cxn modelId="{F34AB96D-C3B5-480B-889A-08C087C57B04}" type="presParOf" srcId="{7B7DED66-60A5-4880-8029-6503F80AF8C9}" destId="{1A1A420B-FDD5-4640-9CEF-2DB7DD5524E1}" srcOrd="1" destOrd="0" presId="urn:microsoft.com/office/officeart/2008/layout/VerticalCurvedList"/>
    <dgm:cxn modelId="{533D37F4-C07C-401F-BC5B-1C831F337BA9}" type="presParOf" srcId="{7B7DED66-60A5-4880-8029-6503F80AF8C9}" destId="{26E1A5FD-F2BF-4AC8-A4A2-7CC6290063B5}" srcOrd="2" destOrd="0" presId="urn:microsoft.com/office/officeart/2008/layout/VerticalCurvedList"/>
    <dgm:cxn modelId="{7D9709C6-40A5-4F47-89E1-CE5D37F1A702}" type="presParOf" srcId="{26E1A5FD-F2BF-4AC8-A4A2-7CC6290063B5}" destId="{F6CF9C08-2FFE-4066-BD0C-C65AFA89B5D5}" srcOrd="0" destOrd="0" presId="urn:microsoft.com/office/officeart/2008/layout/VerticalCurvedList"/>
    <dgm:cxn modelId="{EAD58425-9ABB-476B-9959-0411CE5C6B3E}" type="presParOf" srcId="{7B7DED66-60A5-4880-8029-6503F80AF8C9}" destId="{C57A6F98-0C37-4DCC-9996-4E77617CD5A6}" srcOrd="3" destOrd="0" presId="urn:microsoft.com/office/officeart/2008/layout/VerticalCurvedList"/>
    <dgm:cxn modelId="{D3A6B9B1-784F-4C00-A81C-939BA446CAC5}" type="presParOf" srcId="{7B7DED66-60A5-4880-8029-6503F80AF8C9}" destId="{5BB463DB-0474-4CCD-B484-C91D3678D191}" srcOrd="4" destOrd="0" presId="urn:microsoft.com/office/officeart/2008/layout/VerticalCurvedList"/>
    <dgm:cxn modelId="{4E23A9B7-A5C1-47E6-B93C-2FB5A17D4EDD}" type="presParOf" srcId="{5BB463DB-0474-4CCD-B484-C91D3678D191}" destId="{9AF9018D-563F-4586-A928-6FCB82A93BBF}" srcOrd="0" destOrd="0" presId="urn:microsoft.com/office/officeart/2008/layout/VerticalCurvedList"/>
    <dgm:cxn modelId="{6F0CC461-4704-4D07-8A5E-8CD3005FB90C}" type="presParOf" srcId="{7B7DED66-60A5-4880-8029-6503F80AF8C9}" destId="{20994A29-5D25-4CB0-AB2D-7B2A69F47602}" srcOrd="5" destOrd="0" presId="urn:microsoft.com/office/officeart/2008/layout/VerticalCurvedList"/>
    <dgm:cxn modelId="{853A5209-8429-4924-8CD0-723FBBE2C493}" type="presParOf" srcId="{7B7DED66-60A5-4880-8029-6503F80AF8C9}" destId="{006516D4-D280-401E-9BEF-9040B2B18AE7}" srcOrd="6" destOrd="0" presId="urn:microsoft.com/office/officeart/2008/layout/VerticalCurvedList"/>
    <dgm:cxn modelId="{A7E8DE8D-09BE-4369-BED1-2A8192102DD1}" type="presParOf" srcId="{006516D4-D280-401E-9BEF-9040B2B18AE7}" destId="{867DBD9F-04C1-4B50-8573-E55F7DD894E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5B610-F847-4D29-80C2-947A088CDE83}">
      <dsp:nvSpPr>
        <dsp:cNvPr id="0" name=""/>
        <dsp:cNvSpPr/>
      </dsp:nvSpPr>
      <dsp:spPr>
        <a:xfrm>
          <a:off x="338102" y="0"/>
          <a:ext cx="5529542" cy="5088813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672" t="15558" r="-20672" b="1555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638E5-02C6-48E8-9CAC-7A254CBB5B4B}">
      <dsp:nvSpPr>
        <dsp:cNvPr id="0" name=""/>
        <dsp:cNvSpPr/>
      </dsp:nvSpPr>
      <dsp:spPr>
        <a:xfrm>
          <a:off x="2411129" y="2218117"/>
          <a:ext cx="3230840" cy="28113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b="1" kern="1200" dirty="0" smtClean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rPr>
            <a:t>Na co można uzyskać wsparcie?</a:t>
          </a:r>
          <a:endParaRPr lang="pl-PL" sz="2600" b="1" kern="1200" dirty="0">
            <a:solidFill>
              <a:srgbClr val="203864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1129" y="2218117"/>
        <a:ext cx="3230840" cy="2811367"/>
      </dsp:txXfrm>
    </dsp:sp>
    <dsp:sp modelId="{64D97BA4-C1F0-44EF-AC41-9C90F4A05394}">
      <dsp:nvSpPr>
        <dsp:cNvPr id="0" name=""/>
        <dsp:cNvSpPr/>
      </dsp:nvSpPr>
      <dsp:spPr>
        <a:xfrm>
          <a:off x="5773398" y="1098"/>
          <a:ext cx="1774547" cy="1615277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803" t="-146" r="-6803" b="-14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8AB2E-0477-4013-8D59-3D715953222C}">
      <dsp:nvSpPr>
        <dsp:cNvPr id="0" name=""/>
        <dsp:cNvSpPr/>
      </dsp:nvSpPr>
      <dsp:spPr>
        <a:xfrm>
          <a:off x="8470878" y="195784"/>
          <a:ext cx="2805522" cy="1225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rPr>
            <a:t>Odnawialne źródła energii.</a:t>
          </a:r>
          <a:endParaRPr lang="pl-PL" sz="2400" kern="1200" dirty="0">
            <a:solidFill>
              <a:srgbClr val="203864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70878" y="195784"/>
        <a:ext cx="2805522" cy="1225905"/>
      </dsp:txXfrm>
    </dsp:sp>
    <dsp:sp modelId="{13A2CDB6-D209-4CD6-A673-9203D8AA2184}">
      <dsp:nvSpPr>
        <dsp:cNvPr id="0" name=""/>
        <dsp:cNvSpPr/>
      </dsp:nvSpPr>
      <dsp:spPr>
        <a:xfrm>
          <a:off x="5773398" y="1837039"/>
          <a:ext cx="1774547" cy="1615277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97" t="968" r="297" b="96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B4603-6B38-46E2-91AA-3985490774F0}">
      <dsp:nvSpPr>
        <dsp:cNvPr id="0" name=""/>
        <dsp:cNvSpPr/>
      </dsp:nvSpPr>
      <dsp:spPr>
        <a:xfrm>
          <a:off x="8470878" y="2031725"/>
          <a:ext cx="2805522" cy="1225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rPr>
            <a:t>Termomodernizacja budynków.</a:t>
          </a:r>
          <a:endParaRPr lang="pl-PL" sz="2400" kern="1200" dirty="0">
            <a:solidFill>
              <a:srgbClr val="203864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70878" y="2031725"/>
        <a:ext cx="2805522" cy="1225905"/>
      </dsp:txXfrm>
    </dsp:sp>
    <dsp:sp modelId="{3C9515A2-2DFD-4B98-9FEC-4CB2E4E83C89}">
      <dsp:nvSpPr>
        <dsp:cNvPr id="0" name=""/>
        <dsp:cNvSpPr/>
      </dsp:nvSpPr>
      <dsp:spPr>
        <a:xfrm>
          <a:off x="5773398" y="3672979"/>
          <a:ext cx="1774547" cy="1615277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219" t="13226" r="-36219" b="1322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8588C-49B1-40EA-B206-B77A6F6E32D6}">
      <dsp:nvSpPr>
        <dsp:cNvPr id="0" name=""/>
        <dsp:cNvSpPr/>
      </dsp:nvSpPr>
      <dsp:spPr>
        <a:xfrm>
          <a:off x="8470878" y="3867665"/>
          <a:ext cx="2805522" cy="1225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rPr>
            <a:t>Modernizacja źródeł ciepła.</a:t>
          </a:r>
          <a:endParaRPr lang="pl-PL" sz="2400" kern="1200" dirty="0">
            <a:solidFill>
              <a:srgbClr val="203864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70878" y="3867665"/>
        <a:ext cx="2805522" cy="1225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4C182-ABB4-479B-9485-E9CF93E15EC3}">
      <dsp:nvSpPr>
        <dsp:cNvPr id="0" name=""/>
        <dsp:cNvSpPr/>
      </dsp:nvSpPr>
      <dsp:spPr>
        <a:xfrm>
          <a:off x="4224378" y="2757460"/>
          <a:ext cx="2651768" cy="26517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u="none" strike="noStrike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Problemy jakie występowały lub występują we wdrażaniu IV osi priorytetowej na przestrzeni lat 2015-2021*</a:t>
          </a:r>
          <a:endParaRPr lang="pl-PL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12720" y="3145802"/>
        <a:ext cx="1875084" cy="1875084"/>
      </dsp:txXfrm>
    </dsp:sp>
    <dsp:sp modelId="{C9368C8F-F247-423B-852B-358C6125C554}">
      <dsp:nvSpPr>
        <dsp:cNvPr id="0" name=""/>
        <dsp:cNvSpPr/>
      </dsp:nvSpPr>
      <dsp:spPr>
        <a:xfrm rot="11358333">
          <a:off x="1781436" y="3279742"/>
          <a:ext cx="2341322" cy="75575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C0514-4A09-4338-B811-2A7ED763B835}">
      <dsp:nvSpPr>
        <dsp:cNvPr id="0" name=""/>
        <dsp:cNvSpPr/>
      </dsp:nvSpPr>
      <dsp:spPr>
        <a:xfrm>
          <a:off x="0" y="2497493"/>
          <a:ext cx="3593685" cy="19416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u="none" strike="noStrike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Długi proces opracowania planów gospodarki niskoemisyjnej przez gminy, niezbędnych do uzyskania wsparcia</a:t>
          </a:r>
          <a:endParaRPr lang="pl-PL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869" y="2554362"/>
        <a:ext cx="3479947" cy="1827924"/>
      </dsp:txXfrm>
    </dsp:sp>
    <dsp:sp modelId="{7740DBE0-1089-465C-BDB6-0B02548044C1}">
      <dsp:nvSpPr>
        <dsp:cNvPr id="0" name=""/>
        <dsp:cNvSpPr/>
      </dsp:nvSpPr>
      <dsp:spPr>
        <a:xfrm rot="13970635">
          <a:off x="2708842" y="1564316"/>
          <a:ext cx="2437566" cy="75575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6AB23-EAF4-4D79-B6B8-F455A77CA8A1}">
      <dsp:nvSpPr>
        <dsp:cNvPr id="0" name=""/>
        <dsp:cNvSpPr/>
      </dsp:nvSpPr>
      <dsp:spPr>
        <a:xfrm>
          <a:off x="1394651" y="0"/>
          <a:ext cx="3593685" cy="19416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u="none" strike="noStrike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Trudności w realizacji projektów w związku z wyłanianiem wykonawców w postępowaniach przetargowych (brak ofert lub zbyt wysoka cena).</a:t>
          </a:r>
          <a:endParaRPr lang="pl-PL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51520" y="56869"/>
        <a:ext cx="3479947" cy="1827924"/>
      </dsp:txXfrm>
    </dsp:sp>
    <dsp:sp modelId="{FF3CE048-A48B-4997-AA11-CDCC53694EC5}">
      <dsp:nvSpPr>
        <dsp:cNvPr id="0" name=""/>
        <dsp:cNvSpPr/>
      </dsp:nvSpPr>
      <dsp:spPr>
        <a:xfrm rot="18227040">
          <a:off x="5858310" y="1553194"/>
          <a:ext cx="2263807" cy="75575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0D141-3E79-409E-A5A2-FEF14F08631E}">
      <dsp:nvSpPr>
        <dsp:cNvPr id="0" name=""/>
        <dsp:cNvSpPr/>
      </dsp:nvSpPr>
      <dsp:spPr>
        <a:xfrm>
          <a:off x="5822781" y="19469"/>
          <a:ext cx="3593685" cy="19416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u="none" strike="noStrike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Zmiany w prawie krajowym, które wpływały na decyzje potencjalnych beneficjentów w zakresie planowanych inwestycji, w szczególności w odniesieniu do odnawialnych źródeł energii</a:t>
          </a:r>
          <a:endParaRPr lang="pl-PL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79650" y="76338"/>
        <a:ext cx="3479947" cy="1827924"/>
      </dsp:txXfrm>
    </dsp:sp>
    <dsp:sp modelId="{24F6AE49-77D2-4CC7-A30B-60113500503B}">
      <dsp:nvSpPr>
        <dsp:cNvPr id="0" name=""/>
        <dsp:cNvSpPr/>
      </dsp:nvSpPr>
      <dsp:spPr>
        <a:xfrm rot="21049069">
          <a:off x="6978613" y="3285450"/>
          <a:ext cx="2340062" cy="75575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D5F7A-C4B0-49D3-A28F-20E294837138}">
      <dsp:nvSpPr>
        <dsp:cNvPr id="0" name=""/>
        <dsp:cNvSpPr/>
      </dsp:nvSpPr>
      <dsp:spPr>
        <a:xfrm>
          <a:off x="7506840" y="2505789"/>
          <a:ext cx="3593685" cy="19416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u="none" strike="noStrike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Problemy spowodowane epidemią </a:t>
          </a:r>
          <a:r>
            <a:rPr lang="pl-PL" sz="1900" u="none" strike="noStrike" kern="1200" dirty="0" err="1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koronawirusa</a:t>
          </a:r>
          <a:r>
            <a:rPr lang="pl-PL" sz="1900" u="none" strike="noStrike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 SARS-Cov-2 </a:t>
          </a:r>
          <a:endParaRPr lang="pl-PL" sz="19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63709" y="2562658"/>
        <a:ext cx="3479947" cy="1827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4C182-ABB4-479B-9485-E9CF93E15EC3}">
      <dsp:nvSpPr>
        <dsp:cNvPr id="0" name=""/>
        <dsp:cNvSpPr/>
      </dsp:nvSpPr>
      <dsp:spPr>
        <a:xfrm>
          <a:off x="4206243" y="2848576"/>
          <a:ext cx="2688038" cy="25897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u="none" strike="noStrike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Problemy zidentyfikowane w zakresie wdrażania instrumentów finansowych w poddziałaniu IV.3.2:</a:t>
          </a:r>
          <a:endParaRPr lang="pl-PL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99897" y="3227838"/>
        <a:ext cx="1900730" cy="1831236"/>
      </dsp:txXfrm>
    </dsp:sp>
    <dsp:sp modelId="{C9368C8F-F247-423B-852B-358C6125C554}">
      <dsp:nvSpPr>
        <dsp:cNvPr id="0" name=""/>
        <dsp:cNvSpPr/>
      </dsp:nvSpPr>
      <dsp:spPr>
        <a:xfrm rot="12003204">
          <a:off x="1658845" y="2839546"/>
          <a:ext cx="2571932" cy="70570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C0514-4A09-4338-B811-2A7ED763B835}">
      <dsp:nvSpPr>
        <dsp:cNvPr id="0" name=""/>
        <dsp:cNvSpPr/>
      </dsp:nvSpPr>
      <dsp:spPr>
        <a:xfrm>
          <a:off x="58962" y="1530945"/>
          <a:ext cx="3355693" cy="24410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u="none" strike="noStrike" kern="1200" dirty="0" err="1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Zożony</a:t>
          </a:r>
          <a:r>
            <a:rPr lang="pl-PL" sz="1800" u="none" strike="noStrike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 i czasochłonny proces przygotowania wniosku o pożyczkę, co wynika z konieczności przeprowadzenia audytu ex </a:t>
          </a:r>
          <a:r>
            <a:rPr lang="pl-PL" sz="1800" u="none" strike="noStrike" kern="1200" dirty="0" err="1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ante</a:t>
          </a:r>
          <a:r>
            <a:rPr lang="pl-PL" sz="1800" u="none" strike="noStrike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, wykonania szeregu ekspertyz, zdobycia licznych zaświadczeń, opinii i decyzji wydawanych przez organy zewnętrzne. </a:t>
          </a:r>
          <a:endParaRPr lang="pl-PL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0456" y="1602439"/>
        <a:ext cx="3212705" cy="2298013"/>
      </dsp:txXfrm>
    </dsp:sp>
    <dsp:sp modelId="{FF3CE048-A48B-4997-AA11-CDCC53694EC5}">
      <dsp:nvSpPr>
        <dsp:cNvPr id="0" name=""/>
        <dsp:cNvSpPr/>
      </dsp:nvSpPr>
      <dsp:spPr>
        <a:xfrm rot="16200000">
          <a:off x="4628042" y="1466155"/>
          <a:ext cx="1844441" cy="70570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0D141-3E79-409E-A5A2-FEF14F08631E}">
      <dsp:nvSpPr>
        <dsp:cNvPr id="0" name=""/>
        <dsp:cNvSpPr/>
      </dsp:nvSpPr>
      <dsp:spPr>
        <a:xfrm>
          <a:off x="3872416" y="-9751"/>
          <a:ext cx="3355693" cy="18130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u="none" strike="noStrike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Czasochłonny proces weryfikacji przez PF dokumentów, aplikacyjnych.</a:t>
          </a:r>
          <a:endParaRPr lang="pl-PL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25519" y="43352"/>
        <a:ext cx="3249487" cy="1706869"/>
      </dsp:txXfrm>
    </dsp:sp>
    <dsp:sp modelId="{24F6AE49-77D2-4CC7-A30B-60113500503B}">
      <dsp:nvSpPr>
        <dsp:cNvPr id="0" name=""/>
        <dsp:cNvSpPr/>
      </dsp:nvSpPr>
      <dsp:spPr>
        <a:xfrm rot="20059048">
          <a:off x="6761358" y="2535042"/>
          <a:ext cx="2799608" cy="70570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D5F7A-C4B0-49D3-A28F-20E294837138}">
      <dsp:nvSpPr>
        <dsp:cNvPr id="0" name=""/>
        <dsp:cNvSpPr/>
      </dsp:nvSpPr>
      <dsp:spPr>
        <a:xfrm>
          <a:off x="7744832" y="1374703"/>
          <a:ext cx="3355693" cy="18130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u="none" strike="noStrike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Trudny do osiągnięcia kwalifikujący do wsparcia próg 25% efektywności energetycznej. </a:t>
          </a:r>
          <a:endParaRPr lang="pl-PL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97935" y="1427806"/>
        <a:ext cx="3249487" cy="17068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4C182-ABB4-479B-9485-E9CF93E15EC3}">
      <dsp:nvSpPr>
        <dsp:cNvPr id="0" name=""/>
        <dsp:cNvSpPr/>
      </dsp:nvSpPr>
      <dsp:spPr>
        <a:xfrm>
          <a:off x="4206243" y="2848576"/>
          <a:ext cx="2688038" cy="25897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u="none" strike="noStrike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Problemy zidentyfikowane w zakresie wdrażania instrumentów finansowych w poddziałaniu IV.3.2:</a:t>
          </a:r>
          <a:endParaRPr lang="pl-PL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99897" y="3227838"/>
        <a:ext cx="1900730" cy="1831236"/>
      </dsp:txXfrm>
    </dsp:sp>
    <dsp:sp modelId="{C9368C8F-F247-423B-852B-358C6125C554}">
      <dsp:nvSpPr>
        <dsp:cNvPr id="0" name=""/>
        <dsp:cNvSpPr/>
      </dsp:nvSpPr>
      <dsp:spPr>
        <a:xfrm rot="12336204">
          <a:off x="1602455" y="2554175"/>
          <a:ext cx="2735149" cy="70570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C0514-4A09-4338-B811-2A7ED763B835}">
      <dsp:nvSpPr>
        <dsp:cNvPr id="0" name=""/>
        <dsp:cNvSpPr/>
      </dsp:nvSpPr>
      <dsp:spPr>
        <a:xfrm>
          <a:off x="58895" y="1293564"/>
          <a:ext cx="3355693" cy="20449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u="none" strike="noStrike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Trudności ze zgromadzeniem osób decyzyjnych, co przekłada się nie tylko na problemy z podjęciem niezbędnych decyzji lub przygotowaniem wymaganych dokumentów, ale i na możliwość zaprezentowania oferty przez PF.</a:t>
          </a: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8790" y="1353459"/>
        <a:ext cx="3235903" cy="1925170"/>
      </dsp:txXfrm>
    </dsp:sp>
    <dsp:sp modelId="{FF3CE048-A48B-4997-AA11-CDCC53694EC5}">
      <dsp:nvSpPr>
        <dsp:cNvPr id="0" name=""/>
        <dsp:cNvSpPr/>
      </dsp:nvSpPr>
      <dsp:spPr>
        <a:xfrm rot="16200000">
          <a:off x="4628042" y="1466155"/>
          <a:ext cx="1844441" cy="70570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0D141-3E79-409E-A5A2-FEF14F08631E}">
      <dsp:nvSpPr>
        <dsp:cNvPr id="0" name=""/>
        <dsp:cNvSpPr/>
      </dsp:nvSpPr>
      <dsp:spPr>
        <a:xfrm>
          <a:off x="3872416" y="-9751"/>
          <a:ext cx="3355693" cy="18130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u="none" strike="noStrike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Rozpoczęcie realizacji przez PF Projektów w okresie, w którym potencjalni Ostateczni Odbiorcy mieli już zaplanowane budżety na dany rok.</a:t>
          </a:r>
          <a:endParaRPr lang="pl-PL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25519" y="43352"/>
        <a:ext cx="3249487" cy="1706869"/>
      </dsp:txXfrm>
    </dsp:sp>
    <dsp:sp modelId="{24F6AE49-77D2-4CC7-A30B-60113500503B}">
      <dsp:nvSpPr>
        <dsp:cNvPr id="0" name=""/>
        <dsp:cNvSpPr/>
      </dsp:nvSpPr>
      <dsp:spPr>
        <a:xfrm rot="20059048">
          <a:off x="6761358" y="2535042"/>
          <a:ext cx="2799608" cy="70570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D5F7A-C4B0-49D3-A28F-20E294837138}">
      <dsp:nvSpPr>
        <dsp:cNvPr id="0" name=""/>
        <dsp:cNvSpPr/>
      </dsp:nvSpPr>
      <dsp:spPr>
        <a:xfrm>
          <a:off x="7744832" y="1374703"/>
          <a:ext cx="3355693" cy="18130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u="none" strike="noStrike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Powszechny, w województwie łódzkim, problem ze znalezieniem wykonawców inwestycji, związany z powyższym wzrost kosztów usług budowlanych, który sprzyja odkładaniu w czasie podjęcia decyzji o inwestycji.</a:t>
          </a: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97935" y="1427806"/>
        <a:ext cx="3249487" cy="17068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0F380-C993-4A94-9F9D-97B1B396DD47}">
      <dsp:nvSpPr>
        <dsp:cNvPr id="0" name=""/>
        <dsp:cNvSpPr/>
      </dsp:nvSpPr>
      <dsp:spPr>
        <a:xfrm>
          <a:off x="12017" y="281788"/>
          <a:ext cx="2535334" cy="141456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/>
            <a:t>ALOKACJA</a:t>
          </a:r>
          <a:r>
            <a:rPr lang="pl-PL" sz="2600" b="1" kern="1200" dirty="0" smtClean="0"/>
            <a:t> UP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b="1" kern="1200" dirty="0" smtClean="0"/>
            <a:t>76 MLD €</a:t>
          </a:r>
          <a:endParaRPr lang="pl-PL" sz="4000" b="1" kern="1200" dirty="0"/>
        </a:p>
      </dsp:txBody>
      <dsp:txXfrm>
        <a:off x="53448" y="323219"/>
        <a:ext cx="2452472" cy="1331704"/>
      </dsp:txXfrm>
    </dsp:sp>
    <dsp:sp modelId="{EEB064FF-5B63-4524-B8F6-27DCA2C5A5B6}">
      <dsp:nvSpPr>
        <dsp:cNvPr id="0" name=""/>
        <dsp:cNvSpPr/>
      </dsp:nvSpPr>
      <dsp:spPr>
        <a:xfrm rot="393">
          <a:off x="2761441" y="726164"/>
          <a:ext cx="453869" cy="526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 dirty="0"/>
        </a:p>
      </dsp:txBody>
      <dsp:txXfrm>
        <a:off x="2761441" y="831397"/>
        <a:ext cx="317708" cy="315723"/>
      </dsp:txXfrm>
    </dsp:sp>
    <dsp:sp modelId="{08743345-A1BE-49A5-B2A0-2FD99C3393E0}">
      <dsp:nvSpPr>
        <dsp:cNvPr id="0" name=""/>
        <dsp:cNvSpPr/>
      </dsp:nvSpPr>
      <dsp:spPr>
        <a:xfrm>
          <a:off x="3403708" y="282283"/>
          <a:ext cx="4416391" cy="141456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2800" b="1" kern="1200" dirty="0" smtClean="0"/>
            <a:t>ALOKACJA</a:t>
          </a:r>
          <a:r>
            <a:rPr lang="pl-PL" sz="2000" b="1" kern="1200" dirty="0" smtClean="0"/>
            <a:t> NA REGIONY (40%)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4000" b="1" kern="1200" dirty="0" smtClean="0"/>
            <a:t>28,4</a:t>
          </a:r>
          <a:r>
            <a:rPr lang="pl-PL" sz="2500" b="1" kern="1200" dirty="0" smtClean="0"/>
            <a:t> MLD €</a:t>
          </a:r>
        </a:p>
      </dsp:txBody>
      <dsp:txXfrm>
        <a:off x="3445139" y="323714"/>
        <a:ext cx="4333529" cy="1331704"/>
      </dsp:txXfrm>
    </dsp:sp>
    <dsp:sp modelId="{36E67686-D848-4755-A0E5-57EF8CA2C68C}">
      <dsp:nvSpPr>
        <dsp:cNvPr id="0" name=""/>
        <dsp:cNvSpPr/>
      </dsp:nvSpPr>
      <dsp:spPr>
        <a:xfrm rot="21599605">
          <a:off x="8030370" y="726159"/>
          <a:ext cx="445772" cy="526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 dirty="0"/>
        </a:p>
      </dsp:txBody>
      <dsp:txXfrm>
        <a:off x="8030370" y="831408"/>
        <a:ext cx="312040" cy="315723"/>
      </dsp:txXfrm>
    </dsp:sp>
    <dsp:sp modelId="{7D665DCF-09A9-4340-A428-6BE319893D74}">
      <dsp:nvSpPr>
        <dsp:cNvPr id="0" name=""/>
        <dsp:cNvSpPr/>
      </dsp:nvSpPr>
      <dsp:spPr>
        <a:xfrm>
          <a:off x="8661180" y="281788"/>
          <a:ext cx="2508514" cy="141456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ALOKACJA </a:t>
          </a:r>
          <a:r>
            <a:rPr lang="pl-PL" sz="2800" b="1" kern="1200" dirty="0" smtClean="0"/>
            <a:t>FEŁ2027</a:t>
          </a:r>
          <a:endParaRPr lang="pl-PL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b="1" kern="1200" dirty="0" smtClean="0"/>
            <a:t>2,29</a:t>
          </a:r>
          <a:r>
            <a:rPr lang="pl-PL" sz="3600" b="1" kern="1200" dirty="0" smtClean="0"/>
            <a:t> MLD € </a:t>
          </a:r>
          <a:endParaRPr lang="pl-PL" sz="3600" b="1" kern="1200" dirty="0"/>
        </a:p>
      </dsp:txBody>
      <dsp:txXfrm>
        <a:off x="8702611" y="323219"/>
        <a:ext cx="2425652" cy="13317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5D2B9-8614-43A0-B3D2-D3DF391A0C9F}">
      <dsp:nvSpPr>
        <dsp:cNvPr id="0" name=""/>
        <dsp:cNvSpPr/>
      </dsp:nvSpPr>
      <dsp:spPr>
        <a:xfrm>
          <a:off x="-4139332" y="-635235"/>
          <a:ext cx="4932304" cy="4932304"/>
        </a:xfrm>
        <a:prstGeom prst="blockArc">
          <a:avLst>
            <a:gd name="adj1" fmla="val 18900000"/>
            <a:gd name="adj2" fmla="val 2700000"/>
            <a:gd name="adj3" fmla="val 438"/>
          </a:avLst>
        </a:prstGeom>
        <a:noFill/>
        <a:ln w="12700" cap="flat" cmpd="sng" algn="ctr">
          <a:solidFill>
            <a:srgbClr val="2038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A420B-FDD5-4640-9CEF-2DB7DD5524E1}">
      <dsp:nvSpPr>
        <dsp:cNvPr id="0" name=""/>
        <dsp:cNvSpPr/>
      </dsp:nvSpPr>
      <dsp:spPr>
        <a:xfrm>
          <a:off x="509961" y="366183"/>
          <a:ext cx="7234114" cy="7323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131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rPr>
            <a:t>funduszeeuropejskie.gov.pl;</a:t>
          </a:r>
          <a:endParaRPr lang="pl-PL" sz="1800" b="1" kern="1200" dirty="0">
            <a:solidFill>
              <a:srgbClr val="203864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961" y="366183"/>
        <a:ext cx="7234114" cy="732366"/>
      </dsp:txXfrm>
    </dsp:sp>
    <dsp:sp modelId="{F6CF9C08-2FFE-4066-BD0C-C65AFA89B5D5}">
      <dsp:nvSpPr>
        <dsp:cNvPr id="0" name=""/>
        <dsp:cNvSpPr/>
      </dsp:nvSpPr>
      <dsp:spPr>
        <a:xfrm>
          <a:off x="162562" y="384968"/>
          <a:ext cx="694796" cy="6947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038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A6F98-0C37-4DCC-9996-4E77617CD5A6}">
      <dsp:nvSpPr>
        <dsp:cNvPr id="0" name=""/>
        <dsp:cNvSpPr/>
      </dsp:nvSpPr>
      <dsp:spPr>
        <a:xfrm>
          <a:off x="825011" y="1467040"/>
          <a:ext cx="6967898" cy="732366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131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800" b="1" kern="1200" dirty="0" smtClean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rPr>
            <a:t>rpo.lodzkie.pl;</a:t>
          </a:r>
          <a:endParaRPr lang="pl-PL" sz="1800" b="1" kern="1200" dirty="0">
            <a:solidFill>
              <a:srgbClr val="203864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5011" y="1467040"/>
        <a:ext cx="6967898" cy="732366"/>
      </dsp:txXfrm>
    </dsp:sp>
    <dsp:sp modelId="{9AF9018D-563F-4586-A928-6FCB82A93BBF}">
      <dsp:nvSpPr>
        <dsp:cNvPr id="0" name=""/>
        <dsp:cNvSpPr/>
      </dsp:nvSpPr>
      <dsp:spPr>
        <a:xfrm>
          <a:off x="440212" y="1483518"/>
          <a:ext cx="694796" cy="6947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038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94A29-5D25-4CB0-AB2D-7B2A69F47602}">
      <dsp:nvSpPr>
        <dsp:cNvPr id="0" name=""/>
        <dsp:cNvSpPr/>
      </dsp:nvSpPr>
      <dsp:spPr>
        <a:xfrm>
          <a:off x="509961" y="2563283"/>
          <a:ext cx="7234114" cy="7323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131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rPr>
            <a:t>Sieć Punktów Informacyjnych Funduszy Europejskich (PIFE)</a:t>
          </a:r>
          <a:br>
            <a:rPr lang="pl-PL" sz="1800" b="1" kern="1200" dirty="0" smtClean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800" b="1" kern="1200" dirty="0" smtClean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rPr>
            <a:t>w województwie łódzkim.</a:t>
          </a:r>
          <a:endParaRPr lang="pl-PL" sz="1800" b="1" kern="1200" dirty="0">
            <a:solidFill>
              <a:srgbClr val="203864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961" y="2563283"/>
        <a:ext cx="7234114" cy="732366"/>
      </dsp:txXfrm>
    </dsp:sp>
    <dsp:sp modelId="{867DBD9F-04C1-4B50-8573-E55F7DD894E1}">
      <dsp:nvSpPr>
        <dsp:cNvPr id="0" name=""/>
        <dsp:cNvSpPr/>
      </dsp:nvSpPr>
      <dsp:spPr>
        <a:xfrm>
          <a:off x="163629" y="2582334"/>
          <a:ext cx="692663" cy="6942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038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3AC7F-5E89-4BEF-BF55-5EBD10794C2F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03416-B0E3-4541-A883-60959B2316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811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98A06-2286-427F-A158-C2828BD14230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AC0B3-2712-4897-BBCD-78FF72EF86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444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AC0B3-2712-4897-BBCD-78FF72EF869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617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AC0B3-2712-4897-BBCD-78FF72EF869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3255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AC0B3-2712-4897-BBCD-78FF72EF869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6457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AC0B3-2712-4897-BBCD-78FF72EF869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3770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AC0B3-2712-4897-BBCD-78FF72EF869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449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1">
              <a:defRPr/>
            </a:pPr>
            <a:r>
              <a:rPr lang="pl-PL" sz="1300" baseline="0" dirty="0" smtClean="0"/>
              <a:t>Z punktu widzenia krajowego najważniejszym dokumentem jest Umowa Partnerstwa, która w chwili obecnej jest w trakcie procedowania przez komisje w Radzie Ministrów i planowane jest przekazanie projektu dokumentu do Komisji Europejskiej na przełomie września i października.</a:t>
            </a:r>
          </a:p>
          <a:p>
            <a:pPr defTabSz="914301">
              <a:defRPr/>
            </a:pPr>
            <a:endParaRPr lang="pl-PL" sz="1300" baseline="0" dirty="0" smtClean="0"/>
          </a:p>
          <a:p>
            <a:pPr defTabSz="914301">
              <a:defRPr/>
            </a:pPr>
            <a:r>
              <a:rPr lang="pl-PL" sz="1300" baseline="0" dirty="0" smtClean="0"/>
              <a:t>Nowością w stosunku do obecnej perspektywy finansowej jest to, iż nie obejmuje ona już wspólnej polityki rolnej. </a:t>
            </a:r>
          </a:p>
          <a:p>
            <a:pPr defTabSz="914301">
              <a:defRPr/>
            </a:pPr>
            <a:endParaRPr lang="pl-PL" sz="1300" baseline="0" dirty="0" smtClean="0"/>
          </a:p>
          <a:p>
            <a:pPr defTabSz="914301">
              <a:defRPr/>
            </a:pPr>
            <a:r>
              <a:rPr lang="pl-PL" sz="1300" baseline="0" dirty="0" smtClean="0"/>
              <a:t>Pozostałe elementy są w dużej mierze tożsame z tymi, które do tej pory obowiązywały, czyli dokument m.in. :</a:t>
            </a:r>
          </a:p>
          <a:p>
            <a:pPr marL="171432" indent="-171432" defTabSz="914301">
              <a:buFontTx/>
              <a:buChar char="-"/>
              <a:defRPr/>
            </a:pPr>
            <a:r>
              <a:rPr lang="pl-PL" sz="1300" dirty="0" smtClean="0"/>
              <a:t>wskazuje</a:t>
            </a:r>
            <a:r>
              <a:rPr lang="pl-PL" sz="1300" baseline="0" dirty="0" smtClean="0"/>
              <a:t>, jakie programy będą funkcjonować w ramach nowej perspektywy finansowej, </a:t>
            </a:r>
          </a:p>
          <a:p>
            <a:pPr marL="171432" indent="-171432" defTabSz="914301">
              <a:buFontTx/>
              <a:buChar char="-"/>
              <a:defRPr/>
            </a:pPr>
            <a:r>
              <a:rPr lang="pl-PL" sz="1300" baseline="0" dirty="0" smtClean="0"/>
              <a:t>określa podział alokacji między te programy,</a:t>
            </a:r>
          </a:p>
          <a:p>
            <a:pPr marL="171432" indent="-171432" defTabSz="914301">
              <a:buFontTx/>
              <a:buChar char="-"/>
              <a:defRPr/>
            </a:pPr>
            <a:r>
              <a:rPr lang="pl-PL" sz="1300" dirty="0"/>
              <a:t>p</a:t>
            </a:r>
            <a:r>
              <a:rPr lang="pl-PL" sz="1300" baseline="0" dirty="0" smtClean="0"/>
              <a:t>rzedstawia warunki brzegowe interwencji i</a:t>
            </a:r>
            <a:r>
              <a:rPr lang="pl-PL" sz="1300" dirty="0" smtClean="0"/>
              <a:t> obszary wsparcia </a:t>
            </a:r>
            <a:r>
              <a:rPr lang="pl-PL" sz="1300" baseline="0" dirty="0" smtClean="0"/>
              <a:t>w ramach każdego celu polityki i celu szczegółowego,</a:t>
            </a:r>
          </a:p>
          <a:p>
            <a:pPr marL="171432" indent="-171432" defTabSz="914301">
              <a:buFontTx/>
              <a:buChar char="-"/>
              <a:defRPr/>
            </a:pPr>
            <a:r>
              <a:rPr lang="pl-PL" sz="1300" baseline="0" dirty="0" smtClean="0"/>
              <a:t>wskazuje również podejście terytorialne.</a:t>
            </a:r>
          </a:p>
          <a:p>
            <a:pPr marL="171432" indent="-171432" defTabSz="914301">
              <a:buFontTx/>
              <a:buChar char="-"/>
              <a:defRPr/>
            </a:pPr>
            <a:endParaRPr lang="pl-PL" sz="1300" baseline="0" dirty="0" smtClean="0"/>
          </a:p>
          <a:p>
            <a:pPr defTabSz="914301">
              <a:defRPr/>
            </a:pPr>
            <a:r>
              <a:rPr lang="pl-PL" sz="1300" baseline="0" dirty="0" smtClean="0"/>
              <a:t>Programując FEŁ2027 musimy wziąć pod uwagę zapisy Umowy Partnerstwa.</a:t>
            </a:r>
            <a:endParaRPr lang="pl-PL" sz="1300" dirty="0" smtClean="0"/>
          </a:p>
          <a:p>
            <a:endParaRPr lang="pl-PL" sz="13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37B16-DCA6-4FF8-B447-887F3A45B6C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975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300" dirty="0"/>
              <a:t>Zamiast 11 </a:t>
            </a:r>
            <a:r>
              <a:rPr lang="pl-PL" sz="1300" dirty="0" smtClean="0"/>
              <a:t>Celów tematycznych </a:t>
            </a:r>
            <a:r>
              <a:rPr lang="pl-PL" sz="1300" dirty="0"/>
              <a:t>w </a:t>
            </a:r>
            <a:r>
              <a:rPr lang="pl-PL" sz="1300" dirty="0" smtClean="0"/>
              <a:t>okresie 2014-2020 </a:t>
            </a:r>
            <a:r>
              <a:rPr lang="pl-PL" sz="1300" dirty="0"/>
              <a:t>w nowej perspektywie mamy 6 celów polityki, w tym nowe cele 5. i 6. </a:t>
            </a:r>
            <a:r>
              <a:rPr lang="pl-PL" sz="1300" dirty="0" smtClean="0"/>
              <a:t>Brak jest </a:t>
            </a:r>
            <a:r>
              <a:rPr lang="pl-PL" sz="1300" dirty="0"/>
              <a:t>odpowiednika CT11 Wzmacnianie zdolności instytucjonalnych instytucji publicznych i zainteresowanych stron oraz sprawności administracji publicznej</a:t>
            </a:r>
            <a:endParaRPr lang="en-US" sz="1300" dirty="0"/>
          </a:p>
          <a:p>
            <a:pPr lvl="0"/>
            <a:r>
              <a:rPr lang="pl-PL" sz="1300" b="1" dirty="0"/>
              <a:t>CP 1 </a:t>
            </a:r>
            <a:r>
              <a:rPr lang="pl-PL" sz="1300" b="1" dirty="0" smtClean="0"/>
              <a:t>–</a:t>
            </a:r>
            <a:r>
              <a:rPr lang="pl-PL" sz="1300" dirty="0" smtClean="0"/>
              <a:t> dotyczy konkurencyjności, innowacyjności, wsparcia </a:t>
            </a:r>
            <a:r>
              <a:rPr lang="pl-PL" sz="1300" dirty="0"/>
              <a:t>przedsiębiorców, sfery B+R. </a:t>
            </a:r>
          </a:p>
          <a:p>
            <a:pPr lvl="0"/>
            <a:r>
              <a:rPr lang="pl-PL" sz="1300" b="1" dirty="0"/>
              <a:t>CP 2 </a:t>
            </a:r>
            <a:r>
              <a:rPr lang="pl-PL" sz="1300" b="1" dirty="0" smtClean="0"/>
              <a:t>– </a:t>
            </a:r>
            <a:r>
              <a:rPr lang="pl-PL" sz="1300" dirty="0" smtClean="0"/>
              <a:t>ukierunkowany jest </a:t>
            </a:r>
            <a:r>
              <a:rPr lang="pl-PL" sz="1300" dirty="0"/>
              <a:t>na środowisko i niskoemisyjną gospodarkę, ale również na czysty transport.</a:t>
            </a:r>
          </a:p>
          <a:p>
            <a:pPr lvl="0"/>
            <a:r>
              <a:rPr lang="pl-PL" sz="1300" b="1" dirty="0"/>
              <a:t>CP 3 </a:t>
            </a:r>
            <a:r>
              <a:rPr lang="pl-PL" sz="1300" b="1" dirty="0" smtClean="0"/>
              <a:t>–</a:t>
            </a:r>
            <a:r>
              <a:rPr lang="pl-PL" sz="1300" dirty="0" smtClean="0"/>
              <a:t> dotyczy wsparcia transportu.</a:t>
            </a:r>
            <a:endParaRPr lang="pl-PL" sz="1300" dirty="0"/>
          </a:p>
          <a:p>
            <a:pPr lvl="0"/>
            <a:r>
              <a:rPr lang="pl-PL" sz="1300" b="1" dirty="0"/>
              <a:t>CP </a:t>
            </a:r>
            <a:r>
              <a:rPr lang="pl-PL" sz="1300" b="1" dirty="0" smtClean="0"/>
              <a:t>4 – </a:t>
            </a:r>
            <a:r>
              <a:rPr lang="pl-PL" sz="1300" dirty="0" smtClean="0"/>
              <a:t>dotyczy wsparcia włączenia społecznego, ale również edukacji czy kultury</a:t>
            </a:r>
            <a:endParaRPr lang="pl-PL" sz="1300" dirty="0"/>
          </a:p>
          <a:p>
            <a:pPr lvl="0"/>
            <a:r>
              <a:rPr lang="pl-PL" sz="1300" b="1" dirty="0"/>
              <a:t>CP 5 - </a:t>
            </a:r>
            <a:r>
              <a:rPr lang="pl-PL" sz="1300" dirty="0"/>
              <a:t>realizowany poprzez instrumenty terytorialne, w tym poprzez ZIT-y oraz gminne programy rewitalizacji.</a:t>
            </a:r>
            <a:endParaRPr lang="en-US" sz="1300" dirty="0"/>
          </a:p>
          <a:p>
            <a:pPr lvl="0"/>
            <a:endParaRPr lang="en-US" sz="1300" dirty="0"/>
          </a:p>
          <a:p>
            <a:pPr defTabSz="914301">
              <a:defRPr/>
            </a:pPr>
            <a:r>
              <a:rPr lang="pl-PL" sz="1300" b="1" dirty="0"/>
              <a:t>CP </a:t>
            </a:r>
            <a:r>
              <a:rPr lang="en-US" sz="1300" b="1" dirty="0"/>
              <a:t>6</a:t>
            </a:r>
            <a:r>
              <a:rPr lang="pl-PL" sz="1300" b="1" dirty="0"/>
              <a:t> – </a:t>
            </a:r>
            <a:r>
              <a:rPr lang="pl-PL" sz="1300" dirty="0"/>
              <a:t>na chwilę obecną </a:t>
            </a:r>
            <a:r>
              <a:rPr lang="pl-PL" sz="1300" dirty="0" smtClean="0"/>
              <a:t>wsparcie jest przewidziane w ramach programu krajowego, </a:t>
            </a:r>
            <a:r>
              <a:rPr lang="pl-PL" sz="1300" dirty="0"/>
              <a:t>który posiada koperty regionalne.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37B16-DCA6-4FF8-B447-887F3A45B6C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565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80401" y="4778967"/>
            <a:ext cx="5445296" cy="4139287"/>
          </a:xfrm>
        </p:spPr>
        <p:txBody>
          <a:bodyPr/>
          <a:lstStyle/>
          <a:p>
            <a:pPr rtl="0"/>
            <a:r>
              <a:rPr lang="pl-PL" sz="1300" dirty="0"/>
              <a:t>Podobnie jak miało to miejsce w okresie 2014-2020 </a:t>
            </a:r>
            <a:r>
              <a:rPr lang="pl-PL" sz="1300" dirty="0" smtClean="0"/>
              <a:t>regionom powierzono zarządzanie ok. 40% alokacji przyznanej Polsce na lata 2021-2027. Programy regionalne ponownie będą współfinansowane z dwóch funduszy (EFRR i EFS+)</a:t>
            </a:r>
            <a:endParaRPr lang="pl-PL" sz="1300" dirty="0"/>
          </a:p>
          <a:p>
            <a:pPr rtl="0"/>
            <a:r>
              <a:rPr lang="pl-PL" sz="1300" dirty="0"/>
              <a:t>Przyznana programowi w projekcie UP </a:t>
            </a:r>
            <a:r>
              <a:rPr lang="pl-PL" sz="1300" b="1" dirty="0"/>
              <a:t>alokacja</a:t>
            </a:r>
            <a:r>
              <a:rPr lang="pl-PL" sz="1300" dirty="0"/>
              <a:t> </a:t>
            </a:r>
            <a:r>
              <a:rPr lang="pl-PL" sz="1300" dirty="0" smtClean="0"/>
              <a:t>wynosi </a:t>
            </a:r>
            <a:r>
              <a:rPr lang="pl-PL" sz="1300" b="1" dirty="0"/>
              <a:t>2 291 959 172 EUR</a:t>
            </a:r>
            <a:r>
              <a:rPr lang="pl-PL" sz="1300" dirty="0"/>
              <a:t> (w tym: EFRR – 1 717 388 119 EUR; EFS+ – 574 571 053 EUR)</a:t>
            </a:r>
          </a:p>
          <a:p>
            <a:pPr lvl="0"/>
            <a:r>
              <a:rPr lang="pl-PL" sz="1300" dirty="0"/>
              <a:t>Pod względem alokacji jesteśmy na </a:t>
            </a:r>
            <a:r>
              <a:rPr lang="pl-PL" sz="1300" b="1" dirty="0"/>
              <a:t>3. miejscu wśród programów regionalnych</a:t>
            </a:r>
            <a:r>
              <a:rPr lang="pl-PL" sz="1300" dirty="0"/>
              <a:t>.</a:t>
            </a:r>
          </a:p>
          <a:p>
            <a:pPr lvl="0"/>
            <a:r>
              <a:rPr lang="pl-PL" sz="1300" dirty="0"/>
              <a:t>Dla porównania w perspektywie 2014-2020 byliśmy na 4. miejscu z alokacją 2 256 049 115 EUR (w tym: EFRR – 1 621 433 387 EUR; EFS – 634 615 728 EUR). Natomiast w latach 2007-2013 region otrzymał łącznie 1 534 424 133 EUR na program regionalny i dofinansowanie z Programu Operacyjnego Kapitał Ludzki 2007-2013  (w tym: RPO WŁ – 1 046 023 918 EUR; PO KL – 488 400 215 EUR)</a:t>
            </a:r>
          </a:p>
          <a:p>
            <a:pPr lvl="0"/>
            <a:endParaRPr lang="pl-PL" sz="1300" b="1" dirty="0" smtClean="0"/>
          </a:p>
          <a:p>
            <a:pPr lvl="0"/>
            <a:r>
              <a:rPr lang="pl-PL" sz="1300" dirty="0" smtClean="0"/>
              <a:t>Poziom dofinansowania w programach będzie uzależniony od kategorii </a:t>
            </a:r>
            <a:r>
              <a:rPr lang="pl-PL" sz="1300" dirty="0"/>
              <a:t>regionu na poziomie NUTS </a:t>
            </a:r>
            <a:r>
              <a:rPr lang="pl-PL" sz="1300" dirty="0" smtClean="0"/>
              <a:t>2. Wyróżniamy</a:t>
            </a:r>
            <a:r>
              <a:rPr lang="pl-PL" sz="1300" b="1" dirty="0" smtClean="0"/>
              <a:t> </a:t>
            </a:r>
            <a:r>
              <a:rPr lang="pl-PL" sz="1300" dirty="0"/>
              <a:t>3 kategorie </a:t>
            </a:r>
            <a:r>
              <a:rPr lang="pl-PL" sz="1300" dirty="0" smtClean="0"/>
              <a:t>regionów:</a:t>
            </a:r>
            <a:endParaRPr lang="pl-PL" sz="1300" dirty="0"/>
          </a:p>
          <a:p>
            <a:pPr rtl="0"/>
            <a:r>
              <a:rPr lang="pl-PL" sz="1300" dirty="0"/>
              <a:t>a)regiony słabiej rozwinięte, których PKB na mieszkańca jest niższy niż 75 % średniego PKB UE-27 („regiony słabiej rozwinięte”);</a:t>
            </a:r>
          </a:p>
          <a:p>
            <a:pPr rtl="0"/>
            <a:r>
              <a:rPr lang="pl-PL" sz="1300" dirty="0"/>
              <a:t>b)regiony w okresie przejściowym, których PKB na mieszkańca wynosi między 75 % a 100 % średniego PKB UE-27 („regiony w okresie przejściowym”);</a:t>
            </a:r>
          </a:p>
          <a:p>
            <a:pPr rtl="0"/>
            <a:r>
              <a:rPr lang="pl-PL" sz="1300" dirty="0"/>
              <a:t>c)regiony lepiej rozwinięte, których PKB na mieszkańca jest wyższy niż 100 % średniego PKB UE-27 („regiony lepiej rozwinięte”).</a:t>
            </a:r>
          </a:p>
          <a:p>
            <a:r>
              <a:rPr lang="pl-PL" sz="1300" dirty="0"/>
              <a:t>Region łódzki nadal znajduje się w kategorii regionu słabiej </a:t>
            </a:r>
            <a:r>
              <a:rPr lang="pl-PL" sz="1300" dirty="0" smtClean="0"/>
              <a:t>rozwiniętego, dlatego maksymalny </a:t>
            </a:r>
            <a:r>
              <a:rPr lang="pl-PL" sz="1300" dirty="0"/>
              <a:t>poziom dofinansowania </a:t>
            </a:r>
            <a:r>
              <a:rPr lang="pl-PL" sz="1300" dirty="0" smtClean="0"/>
              <a:t>z funduszy UE w programie wyniesie </a:t>
            </a:r>
            <a:r>
              <a:rPr lang="pl-PL" sz="1300" smtClean="0"/>
              <a:t>85%.</a:t>
            </a:r>
            <a:endParaRPr lang="pl-PL" sz="13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37B16-DCA6-4FF8-B447-887F3A45B6C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316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300" dirty="0" smtClean="0"/>
              <a:t>Koncentracja tematyczna na nasz</a:t>
            </a:r>
            <a:r>
              <a:rPr lang="pl-PL" sz="1300" baseline="0" dirty="0" smtClean="0"/>
              <a:t> program regionalny </a:t>
            </a:r>
            <a:r>
              <a:rPr lang="pl-PL" sz="1300" dirty="0" smtClean="0"/>
              <a:t>została wskazana przez </a:t>
            </a:r>
            <a:r>
              <a:rPr lang="pl-PL" sz="1300" dirty="0" err="1" smtClean="0"/>
              <a:t>MFiPR</a:t>
            </a:r>
            <a:r>
              <a:rPr lang="pl-PL" sz="1300" dirty="0" smtClean="0"/>
              <a:t> w projekcie</a:t>
            </a:r>
            <a:r>
              <a:rPr lang="pl-PL" sz="1300" baseline="0" dirty="0" smtClean="0"/>
              <a:t> kontraktu programowego i jest tożsama dla wszystkich programów regionalnych.  </a:t>
            </a:r>
            <a:endParaRPr lang="pl-PL" sz="1300" dirty="0"/>
          </a:p>
          <a:p>
            <a:r>
              <a:rPr lang="pl-PL" sz="1300" dirty="0"/>
              <a:t>Trwają jeszcze prace nad </a:t>
            </a:r>
            <a:r>
              <a:rPr lang="pl-PL" sz="1300" dirty="0" smtClean="0"/>
              <a:t>koncentracją</a:t>
            </a:r>
            <a:r>
              <a:rPr lang="pl-PL" sz="1300" baseline="0" dirty="0" smtClean="0"/>
              <a:t> na</a:t>
            </a:r>
            <a:r>
              <a:rPr lang="pl-PL" sz="1300" dirty="0" smtClean="0"/>
              <a:t> CP2</a:t>
            </a:r>
            <a:r>
              <a:rPr lang="pl-PL" sz="1300" baseline="0" dirty="0" smtClean="0"/>
              <a:t> </a:t>
            </a:r>
            <a:r>
              <a:rPr lang="pl-PL" sz="1300" dirty="0" smtClean="0"/>
              <a:t>– </a:t>
            </a:r>
            <a:r>
              <a:rPr lang="pl-PL" sz="1300" dirty="0"/>
              <a:t>może dojść do obniżenia </a:t>
            </a:r>
            <a:r>
              <a:rPr lang="pl-PL" sz="1300" dirty="0" smtClean="0"/>
              <a:t>wymogów</a:t>
            </a:r>
            <a:r>
              <a:rPr lang="pl-PL" sz="1300" baseline="0" dirty="0" smtClean="0"/>
              <a:t> w tym zakresie.</a:t>
            </a:r>
            <a:r>
              <a:rPr lang="pl-PL" sz="1300" dirty="0" smtClean="0"/>
              <a:t>  </a:t>
            </a:r>
            <a:endParaRPr lang="pl-PL" sz="13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37B16-DCA6-4FF8-B447-887F3A45B6C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484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300" dirty="0" smtClean="0"/>
              <a:t>Przechodząc do opisu nowego programu regionalnego pragnę zwrócić uwagę na zmianę nomenklatury </a:t>
            </a:r>
            <a:r>
              <a:rPr lang="pl-PL" sz="1300" dirty="0"/>
              <a:t>w </a:t>
            </a:r>
            <a:r>
              <a:rPr lang="pl-PL" sz="1300" dirty="0" smtClean="0"/>
              <a:t>2021-2027. Obecnie mamy do czynienia już nie z regionalnym programem operacyjnym, ale z programem regionalnym. Ponadto osie priorytetowe zostały zastąpione przez priorytety. </a:t>
            </a:r>
          </a:p>
          <a:p>
            <a:endParaRPr lang="pl-PL" sz="1300" dirty="0" smtClean="0"/>
          </a:p>
          <a:p>
            <a:r>
              <a:rPr lang="pl-PL" sz="1300" dirty="0" smtClean="0"/>
              <a:t>Zaplanowane</a:t>
            </a:r>
            <a:r>
              <a:rPr lang="pl-PL" sz="1300" baseline="0" dirty="0" smtClean="0"/>
              <a:t> w projekcie FEŁ2027 priorytety i przypisana do nich alokacja zostały przedstawione na slajdzie w podziale na finansowane z EFRR (zaznaczone na niebiesko) i z EFS+ (zaznaczone na fioletowo).</a:t>
            </a:r>
          </a:p>
          <a:p>
            <a:r>
              <a:rPr lang="pl-PL" sz="1300" baseline="0" dirty="0" smtClean="0"/>
              <a:t>Mimo, że na pierwszy rzut oka wydaje się, iż duża alokacja została przeznaczona na transport regionalny, trzeba pamiętać, iż Czysta Energia, Zielony Region i Mobilność Miejska to są priorytety realizowane z CP2 i sumarycznie alokacja przeznaczona na nie w ramach programu jest bardzo duża. Nowością jest, iż w zakresie Pomocy technicznej będą 2 priorytety finansowane z dwóch różnych funduszy.</a:t>
            </a:r>
          </a:p>
          <a:p>
            <a:endParaRPr lang="pl-PL" sz="1300" baseline="0" dirty="0" smtClean="0"/>
          </a:p>
          <a:p>
            <a:endParaRPr lang="pl-PL" sz="13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37B16-DCA6-4FF8-B447-887F3A45B6C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991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300" b="1" dirty="0"/>
              <a:t>Środowisko jest jednym z najważniejszych obszarów interwencji w nowej perspektywie finansowej. Zapewnieniu zrównoważonego rozwoju posłuży koncentracja na projektach, które będą tworzyć zielony region. </a:t>
            </a:r>
          </a:p>
          <a:p>
            <a:endParaRPr lang="pl-PL" sz="1300" b="1" dirty="0"/>
          </a:p>
          <a:p>
            <a:r>
              <a:rPr lang="pl-PL" sz="1300" dirty="0">
                <a:ea typeface="Calibri" panose="020F0502020204030204" pitchFamily="34" charset="0"/>
              </a:rPr>
              <a:t>Działania termomodernizacyjne realizowane będą na podstawie przeprowadzonych wcześniej audytów energetycznych i wymagana będzie efektywność nie mniejsza niż 25%</a:t>
            </a:r>
            <a:r>
              <a:rPr lang="pl-PL" sz="1300" dirty="0"/>
              <a:t>.</a:t>
            </a:r>
          </a:p>
          <a:p>
            <a:endParaRPr lang="pl-PL" sz="1300" dirty="0"/>
          </a:p>
          <a:p>
            <a:r>
              <a:rPr lang="pl-PL" sz="1300" dirty="0"/>
              <a:t>Wymagane w perspektywie finansowej 2014-2020 </a:t>
            </a:r>
            <a:r>
              <a:rPr lang="pl-PL" sz="1300" b="1" dirty="0"/>
              <a:t>plany gospodarki niskoemisyjnej (PGN)</a:t>
            </a:r>
            <a:r>
              <a:rPr lang="pl-PL" sz="1300" dirty="0"/>
              <a:t>, w perspektywie finansowej 2021-2027 prawdopodobnie nie będą obowiązkowe </a:t>
            </a:r>
            <a:r>
              <a:rPr lang="pl-PL" sz="1300" dirty="0" smtClean="0"/>
              <a:t>– czekamy jeszcze na decyzję KE w tym zakresie.</a:t>
            </a:r>
            <a:endParaRPr lang="pl-PL" sz="13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37B16-DCA6-4FF8-B447-887F3A45B6C6}" type="slidenum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799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AC0B3-2712-4897-BBCD-78FF72EF869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663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AC0B3-2712-4897-BBCD-78FF72EF869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47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AC0B3-2712-4897-BBCD-78FF72EF869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605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AC0B3-2712-4897-BBCD-78FF72EF869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9927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Projekt:  Polepszenie jakości środowiska poprzez wykorzystanie odnawialnych źródeł energii w gminie Szczerców obejmował zaprojektowanie, wykonanie i montaż kompletnych 499 szt. systemów instalacji solarnych z kolektorami płaskimi dla prywatnych obiektów mieszkalnych,  przeznaczonych do wspomagania podgrzewania ciepłej wody użytkowej oraz zaprojektowanie, wykonanie i montaż gruntowej pompy ciepła w budynku użyteczności publicznej – świetlicy gminnej w miejscowości Borowa w gminie Szczerców.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AC0B3-2712-4897-BBCD-78FF72EF869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189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dirty="0" smtClean="0"/>
              <a:t>Beneficjent:</a:t>
            </a:r>
            <a:r>
              <a:rPr lang="pl-PL" sz="1200" dirty="0" smtClean="0"/>
              <a:t>  Gmina Skierniewice</a:t>
            </a:r>
          </a:p>
          <a:p>
            <a:r>
              <a:rPr lang="pl-PL" sz="1200" b="1" dirty="0" smtClean="0"/>
              <a:t>Cel projektu:</a:t>
            </a:r>
            <a:r>
              <a:rPr lang="pl-PL" sz="1200" dirty="0" smtClean="0"/>
              <a:t> Poprawa efektywności energetycznej infrastruktury sektora publicznego poprzez głęboką termomodernizację  budynku użyteczności publicznej w miejscowości Żelazna, w Gminie Skierniewice.</a:t>
            </a:r>
          </a:p>
          <a:p>
            <a:r>
              <a:rPr lang="pl-PL" sz="1200" b="1" dirty="0" smtClean="0"/>
              <a:t>Planowane efekty:</a:t>
            </a:r>
            <a:endParaRPr lang="pl-PL" sz="1200" dirty="0" smtClean="0"/>
          </a:p>
          <a:p>
            <a:r>
              <a:rPr lang="pl-PL" sz="1200" dirty="0" smtClean="0"/>
              <a:t>– zmniejszenie wartości rocznego zapotrzebowania na energie budynku użyteczności publicznej</a:t>
            </a:r>
            <a:br>
              <a:rPr lang="pl-PL" sz="1200" dirty="0" smtClean="0"/>
            </a:br>
            <a:r>
              <a:rPr lang="pl-PL" sz="1200" dirty="0" smtClean="0"/>
              <a:t>w Gminie Skierniewice;</a:t>
            </a:r>
          </a:p>
          <a:p>
            <a:r>
              <a:rPr lang="pl-PL" sz="1200" dirty="0" smtClean="0"/>
              <a:t>– obniżenie kosztów zużycia energii oraz paliw konwencjonalnych poprzez redukcję lub ograniczenie ich zużycia, co spowoduje wystąpienie ekonomicznych oszczędności w budżecie Gminy,</a:t>
            </a:r>
          </a:p>
          <a:p>
            <a:r>
              <a:rPr lang="pl-PL" sz="1200" dirty="0" smtClean="0"/>
              <a:t>– ograniczenie strat ciepła w wyniku przeprowadzonej kompleksowej termomodernizacji i zmniejszenie poziomu kosztów eksploatacyjny6ch w budynku użyteczności publicznej w Gminie Skierniewice;</a:t>
            </a:r>
          </a:p>
          <a:p>
            <a:r>
              <a:rPr lang="pl-PL" sz="1200" dirty="0" smtClean="0"/>
              <a:t>– wykorzystanie i promowanie najbardziej wydajnych i proekologicznych technologii, urządzeń i instalacji grzewczych na terenie Gminy,</a:t>
            </a:r>
          </a:p>
          <a:p>
            <a:r>
              <a:rPr lang="pl-PL" sz="1200" dirty="0" smtClean="0"/>
              <a:t>– wzrost komfortu życia mieszkańców gminy poprzez poprawę jakości powietrza i warunków do życia, co w konsekwencji przyczyni się do ograniczenia degradacji środowiska i wpłynie na rozwój form aktywności społecznej.</a:t>
            </a:r>
          </a:p>
          <a:p>
            <a:r>
              <a:rPr lang="pl-PL" sz="1200" b="1" dirty="0" smtClean="0"/>
              <a:t>Wartość projektu:</a:t>
            </a:r>
            <a:r>
              <a:rPr lang="pl-PL" sz="1200" dirty="0" smtClean="0"/>
              <a:t>       2 568 359,37 zł</a:t>
            </a:r>
          </a:p>
          <a:p>
            <a:r>
              <a:rPr lang="pl-PL" sz="1200" dirty="0" smtClean="0"/>
              <a:t>W tym:</a:t>
            </a:r>
          </a:p>
          <a:p>
            <a:r>
              <a:rPr lang="pl-PL" sz="1200" dirty="0" smtClean="0"/>
              <a:t>–  wkład Funduszy Europejskich w kwocie nieprzekraczającej 1 691 843,30 zł, co stanowi 85%</a:t>
            </a:r>
            <a:br>
              <a:rPr lang="pl-PL" sz="1200" dirty="0" smtClean="0"/>
            </a:br>
            <a:r>
              <a:rPr lang="pl-PL" sz="1200" dirty="0" smtClean="0"/>
              <a:t>wydatków kwalifikowanych Projektu;</a:t>
            </a:r>
          </a:p>
          <a:p>
            <a:r>
              <a:rPr lang="pl-PL" sz="1200" dirty="0" smtClean="0"/>
              <a:t>–    wkład własny w kwocie 876 516,07 zł.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AC0B3-2712-4897-BBCD-78FF72EF869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71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Zaprojektowanie i budowa pasywnego budynku przedszkola publicznego w Gminie Rogów. </a:t>
            </a:r>
            <a:br>
              <a:rPr lang="pl-PL" dirty="0" smtClean="0"/>
            </a:br>
            <a:r>
              <a:rPr lang="pl-PL" dirty="0" smtClean="0"/>
              <a:t>W ramach inwestycji wykonano w systemie zaprojektuj-wybuduj przedszkole pasywne z zastosowaniem odnawialnych źródeł energii. </a:t>
            </a:r>
            <a:br>
              <a:rPr lang="pl-PL" dirty="0" smtClean="0"/>
            </a:br>
            <a:r>
              <a:rPr lang="pl-PL" dirty="0" smtClean="0"/>
              <a:t>W skład głównych prac podczas inwestycji weszły:</a:t>
            </a:r>
            <a:br>
              <a:rPr lang="pl-PL" dirty="0" smtClean="0"/>
            </a:br>
            <a:r>
              <a:rPr lang="pl-PL" dirty="0" smtClean="0"/>
              <a:t>- gruntowa pompa ciepła grzewczo-chłodząca</a:t>
            </a:r>
            <a:br>
              <a:rPr lang="pl-PL" dirty="0" smtClean="0"/>
            </a:br>
            <a:r>
              <a:rPr lang="pl-PL" dirty="0" smtClean="0"/>
              <a:t>- instalacja fotowoltaiczna</a:t>
            </a:r>
            <a:br>
              <a:rPr lang="pl-PL" dirty="0" smtClean="0"/>
            </a:br>
            <a:r>
              <a:rPr lang="pl-PL" dirty="0" smtClean="0"/>
              <a:t>- wentylacja mechaniczna z odzyskiem ciepła</a:t>
            </a:r>
            <a:br>
              <a:rPr lang="pl-PL" dirty="0" smtClean="0"/>
            </a:br>
            <a:r>
              <a:rPr lang="pl-PL" dirty="0" smtClean="0"/>
              <a:t>- system BMS</a:t>
            </a:r>
            <a:br>
              <a:rPr lang="pl-PL" dirty="0" smtClean="0"/>
            </a:br>
            <a:r>
              <a:rPr lang="pl-PL" dirty="0" smtClean="0"/>
              <a:t>- zagospodarowanie terenu</a:t>
            </a:r>
            <a:br>
              <a:rPr lang="pl-PL" dirty="0" smtClean="0"/>
            </a:br>
            <a:r>
              <a:rPr lang="pl-PL" dirty="0" smtClean="0"/>
              <a:t>- wyposażenie obiektu przedszkolnego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AC0B3-2712-4897-BBCD-78FF72EF869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9494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AC0B3-2712-4897-BBCD-78FF72EF869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96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E7D-B583-4124-8BAD-6B391164BF8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C153-93F8-4278-9C34-0E70A710C26D}" type="slidenum">
              <a:rPr lang="pl-PL" smtClean="0"/>
              <a:t>‹#›</a:t>
            </a:fld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B3CA1A6-48F9-45A6-ACB7-665659CFCD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" y="0"/>
            <a:ext cx="12190024" cy="6858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2BF7BDF1-2CE9-44FC-99D7-578848E71A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6104" y="2375946"/>
            <a:ext cx="4259933" cy="1509445"/>
          </a:xfrm>
          <a:prstGeom prst="rect">
            <a:avLst/>
          </a:prstGeom>
        </p:spPr>
      </p:pic>
      <p:sp>
        <p:nvSpPr>
          <p:cNvPr id="13" name="Prostokąt 8">
            <a:extLst>
              <a:ext uri="{FF2B5EF4-FFF2-40B4-BE49-F238E27FC236}">
                <a16:creationId xmlns:a16="http://schemas.microsoft.com/office/drawing/2014/main" id="{65F06DA9-9C8D-481A-9D96-011D820EEE26}"/>
              </a:ext>
            </a:extLst>
          </p:cNvPr>
          <p:cNvSpPr/>
          <p:nvPr userDrawn="1"/>
        </p:nvSpPr>
        <p:spPr>
          <a:xfrm>
            <a:off x="158008" y="494719"/>
            <a:ext cx="727277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2770" h="794021">
                <a:moveTo>
                  <a:pt x="0" y="0"/>
                </a:moveTo>
                <a:lnTo>
                  <a:pt x="7272770" y="10391"/>
                </a:lnTo>
                <a:lnTo>
                  <a:pt x="68259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20386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518145"/>
            <a:ext cx="10058400" cy="107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6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E7D-B583-4124-8BAD-6B391164BF8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C153-93F8-4278-9C34-0E70A710C2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720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E7D-B583-4124-8BAD-6B391164BF8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C153-93F8-4278-9C34-0E70A710C2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75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E7D-B583-4124-8BAD-6B391164BF8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C153-93F8-4278-9C34-0E70A710C2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049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E7D-B583-4124-8BAD-6B391164BF8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C153-93F8-4278-9C34-0E70A710C26D}" type="slidenum">
              <a:rPr lang="pl-PL" smtClean="0"/>
              <a:t>‹#›</a:t>
            </a:fld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B3CA1A6-48F9-45A6-ACB7-665659CFCD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" y="0"/>
            <a:ext cx="12190024" cy="6858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2BF7BDF1-2CE9-44FC-99D7-578848E71A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6104" y="2375946"/>
            <a:ext cx="4259933" cy="1509445"/>
          </a:xfrm>
          <a:prstGeom prst="rect">
            <a:avLst/>
          </a:prstGeom>
        </p:spPr>
      </p:pic>
      <p:sp>
        <p:nvSpPr>
          <p:cNvPr id="13" name="Prostokąt 8">
            <a:extLst>
              <a:ext uri="{FF2B5EF4-FFF2-40B4-BE49-F238E27FC236}">
                <a16:creationId xmlns:a16="http://schemas.microsoft.com/office/drawing/2014/main" id="{65F06DA9-9C8D-481A-9D96-011D820EEE26}"/>
              </a:ext>
            </a:extLst>
          </p:cNvPr>
          <p:cNvSpPr/>
          <p:nvPr userDrawn="1"/>
        </p:nvSpPr>
        <p:spPr>
          <a:xfrm>
            <a:off x="158008" y="494719"/>
            <a:ext cx="727277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2770" h="794021">
                <a:moveTo>
                  <a:pt x="0" y="0"/>
                </a:moveTo>
                <a:lnTo>
                  <a:pt x="7272770" y="10391"/>
                </a:lnTo>
                <a:lnTo>
                  <a:pt x="68259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20386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518145"/>
            <a:ext cx="10058400" cy="107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31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E7D-B583-4124-8BAD-6B391164BF8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C153-93F8-4278-9C34-0E70A710C26D}" type="slidenum">
              <a:rPr lang="pl-PL" smtClean="0"/>
              <a:t>‹#›</a:t>
            </a:fld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B3CA1A6-48F9-45A6-ACB7-665659CFCD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" y="0"/>
            <a:ext cx="12190024" cy="6858000"/>
          </a:xfrm>
          <a:prstGeom prst="rect">
            <a:avLst/>
          </a:prstGeom>
        </p:spPr>
      </p:pic>
      <p:sp>
        <p:nvSpPr>
          <p:cNvPr id="13" name="Prostokąt 8">
            <a:extLst>
              <a:ext uri="{FF2B5EF4-FFF2-40B4-BE49-F238E27FC236}">
                <a16:creationId xmlns:a16="http://schemas.microsoft.com/office/drawing/2014/main" id="{65F06DA9-9C8D-481A-9D96-011D820EEE26}"/>
              </a:ext>
            </a:extLst>
          </p:cNvPr>
          <p:cNvSpPr/>
          <p:nvPr userDrawn="1"/>
        </p:nvSpPr>
        <p:spPr>
          <a:xfrm>
            <a:off x="158008" y="494719"/>
            <a:ext cx="727277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2770" h="794021">
                <a:moveTo>
                  <a:pt x="0" y="0"/>
                </a:moveTo>
                <a:lnTo>
                  <a:pt x="7272770" y="10391"/>
                </a:lnTo>
                <a:lnTo>
                  <a:pt x="68259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20386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518145"/>
            <a:ext cx="10058400" cy="107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26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E7D-B583-4124-8BAD-6B391164BF8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C153-93F8-4278-9C34-0E70A710C26D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B3CA1A6-48F9-45A6-ACB7-665659CFCD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" y="0"/>
            <a:ext cx="12190024" cy="6858000"/>
          </a:xfrm>
          <a:prstGeom prst="rect">
            <a:avLst/>
          </a:prstGeom>
        </p:spPr>
      </p:pic>
      <p:sp>
        <p:nvSpPr>
          <p:cNvPr id="11" name="Prostokąt 14">
            <a:extLst>
              <a:ext uri="{FF2B5EF4-FFF2-40B4-BE49-F238E27FC236}">
                <a16:creationId xmlns:a16="http://schemas.microsoft.com/office/drawing/2014/main" id="{C7895F8B-FECE-4A8D-B2BF-ACB36C8BE553}"/>
              </a:ext>
            </a:extLst>
          </p:cNvPr>
          <p:cNvSpPr/>
          <p:nvPr userDrawn="1"/>
        </p:nvSpPr>
        <p:spPr>
          <a:xfrm>
            <a:off x="3375025" y="375668"/>
            <a:ext cx="8721725" cy="675213"/>
          </a:xfrm>
          <a:custGeom>
            <a:avLst/>
            <a:gdLst>
              <a:gd name="connsiteX0" fmla="*/ 0 w 8978900"/>
              <a:gd name="connsiteY0" fmla="*/ 0 h 920750"/>
              <a:gd name="connsiteX1" fmla="*/ 8978900 w 8978900"/>
              <a:gd name="connsiteY1" fmla="*/ 0 h 920750"/>
              <a:gd name="connsiteX2" fmla="*/ 8978900 w 8978900"/>
              <a:gd name="connsiteY2" fmla="*/ 920750 h 920750"/>
              <a:gd name="connsiteX3" fmla="*/ 0 w 8978900"/>
              <a:gd name="connsiteY3" fmla="*/ 920750 h 920750"/>
              <a:gd name="connsiteX4" fmla="*/ 0 w 8978900"/>
              <a:gd name="connsiteY4" fmla="*/ 0 h 920750"/>
              <a:gd name="connsiteX0" fmla="*/ 0 w 8978900"/>
              <a:gd name="connsiteY0" fmla="*/ 0 h 920750"/>
              <a:gd name="connsiteX1" fmla="*/ 8978900 w 8978900"/>
              <a:gd name="connsiteY1" fmla="*/ 0 h 920750"/>
              <a:gd name="connsiteX2" fmla="*/ 8978900 w 8978900"/>
              <a:gd name="connsiteY2" fmla="*/ 920750 h 920750"/>
              <a:gd name="connsiteX3" fmla="*/ 635000 w 8978900"/>
              <a:gd name="connsiteY3" fmla="*/ 920750 h 920750"/>
              <a:gd name="connsiteX4" fmla="*/ 0 w 8978900"/>
              <a:gd name="connsiteY4" fmla="*/ 0 h 920750"/>
              <a:gd name="connsiteX0" fmla="*/ 0 w 8721725"/>
              <a:gd name="connsiteY0" fmla="*/ 0 h 920750"/>
              <a:gd name="connsiteX1" fmla="*/ 8721725 w 8721725"/>
              <a:gd name="connsiteY1" fmla="*/ 0 h 920750"/>
              <a:gd name="connsiteX2" fmla="*/ 8721725 w 8721725"/>
              <a:gd name="connsiteY2" fmla="*/ 920750 h 920750"/>
              <a:gd name="connsiteX3" fmla="*/ 377825 w 8721725"/>
              <a:gd name="connsiteY3" fmla="*/ 920750 h 920750"/>
              <a:gd name="connsiteX4" fmla="*/ 0 w 8721725"/>
              <a:gd name="connsiteY4" fmla="*/ 0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1725" h="920750">
                <a:moveTo>
                  <a:pt x="0" y="0"/>
                </a:moveTo>
                <a:lnTo>
                  <a:pt x="8721725" y="0"/>
                </a:lnTo>
                <a:lnTo>
                  <a:pt x="8721725" y="920750"/>
                </a:lnTo>
                <a:lnTo>
                  <a:pt x="377825" y="9207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CA963499-1605-4C5D-A845-B560B1155E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827" y="279400"/>
            <a:ext cx="2495347" cy="884190"/>
          </a:xfrm>
          <a:prstGeom prst="rect">
            <a:avLst/>
          </a:prstGeom>
        </p:spPr>
      </p:pic>
      <p:sp>
        <p:nvSpPr>
          <p:cNvPr id="13" name="Symbol zastępczy numeru slajdu 5"/>
          <p:cNvSpPr txBox="1">
            <a:spLocks/>
          </p:cNvSpPr>
          <p:nvPr userDrawn="1"/>
        </p:nvSpPr>
        <p:spPr>
          <a:xfrm>
            <a:off x="9296400" y="63460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b="1" kern="1200">
                <a:solidFill>
                  <a:srgbClr val="2038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82F1BF-824D-462B-BCF6-CD2DE52A5F2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886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E7D-B583-4124-8BAD-6B391164BF8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C153-93F8-4278-9C34-0E70A710C26D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B3CA1A6-48F9-45A6-ACB7-665659CFCD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" y="0"/>
            <a:ext cx="12190024" cy="6858000"/>
          </a:xfrm>
          <a:prstGeom prst="rect">
            <a:avLst/>
          </a:prstGeom>
        </p:spPr>
      </p:pic>
      <p:sp>
        <p:nvSpPr>
          <p:cNvPr id="8" name="Symbol zastępczy numeru slajdu 5"/>
          <p:cNvSpPr txBox="1">
            <a:spLocks/>
          </p:cNvSpPr>
          <p:nvPr userDrawn="1"/>
        </p:nvSpPr>
        <p:spPr>
          <a:xfrm>
            <a:off x="9296400" y="63460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b="1" kern="1200">
                <a:solidFill>
                  <a:srgbClr val="2038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82F1BF-824D-462B-BCF6-CD2DE52A5F2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3780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E7D-B583-4124-8BAD-6B391164BF8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C153-93F8-4278-9C34-0E70A710C26D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B3CA1A6-48F9-45A6-ACB7-665659CFCD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" y="0"/>
            <a:ext cx="12190024" cy="68580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518145"/>
            <a:ext cx="10058400" cy="107393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923" y="1402985"/>
            <a:ext cx="4514117" cy="3268348"/>
          </a:xfrm>
          <a:prstGeom prst="rect">
            <a:avLst/>
          </a:prstGeom>
        </p:spPr>
      </p:pic>
      <p:sp>
        <p:nvSpPr>
          <p:cNvPr id="11" name="Prostokąt 14">
            <a:extLst>
              <a:ext uri="{FF2B5EF4-FFF2-40B4-BE49-F238E27FC236}">
                <a16:creationId xmlns:a16="http://schemas.microsoft.com/office/drawing/2014/main" id="{C7895F8B-FECE-4A8D-B2BF-ACB36C8BE553}"/>
              </a:ext>
            </a:extLst>
          </p:cNvPr>
          <p:cNvSpPr/>
          <p:nvPr userDrawn="1"/>
        </p:nvSpPr>
        <p:spPr>
          <a:xfrm>
            <a:off x="3375025" y="375668"/>
            <a:ext cx="8721725" cy="675213"/>
          </a:xfrm>
          <a:custGeom>
            <a:avLst/>
            <a:gdLst>
              <a:gd name="connsiteX0" fmla="*/ 0 w 8978900"/>
              <a:gd name="connsiteY0" fmla="*/ 0 h 920750"/>
              <a:gd name="connsiteX1" fmla="*/ 8978900 w 8978900"/>
              <a:gd name="connsiteY1" fmla="*/ 0 h 920750"/>
              <a:gd name="connsiteX2" fmla="*/ 8978900 w 8978900"/>
              <a:gd name="connsiteY2" fmla="*/ 920750 h 920750"/>
              <a:gd name="connsiteX3" fmla="*/ 0 w 8978900"/>
              <a:gd name="connsiteY3" fmla="*/ 920750 h 920750"/>
              <a:gd name="connsiteX4" fmla="*/ 0 w 8978900"/>
              <a:gd name="connsiteY4" fmla="*/ 0 h 920750"/>
              <a:gd name="connsiteX0" fmla="*/ 0 w 8978900"/>
              <a:gd name="connsiteY0" fmla="*/ 0 h 920750"/>
              <a:gd name="connsiteX1" fmla="*/ 8978900 w 8978900"/>
              <a:gd name="connsiteY1" fmla="*/ 0 h 920750"/>
              <a:gd name="connsiteX2" fmla="*/ 8978900 w 8978900"/>
              <a:gd name="connsiteY2" fmla="*/ 920750 h 920750"/>
              <a:gd name="connsiteX3" fmla="*/ 635000 w 8978900"/>
              <a:gd name="connsiteY3" fmla="*/ 920750 h 920750"/>
              <a:gd name="connsiteX4" fmla="*/ 0 w 8978900"/>
              <a:gd name="connsiteY4" fmla="*/ 0 h 920750"/>
              <a:gd name="connsiteX0" fmla="*/ 0 w 8721725"/>
              <a:gd name="connsiteY0" fmla="*/ 0 h 920750"/>
              <a:gd name="connsiteX1" fmla="*/ 8721725 w 8721725"/>
              <a:gd name="connsiteY1" fmla="*/ 0 h 920750"/>
              <a:gd name="connsiteX2" fmla="*/ 8721725 w 8721725"/>
              <a:gd name="connsiteY2" fmla="*/ 920750 h 920750"/>
              <a:gd name="connsiteX3" fmla="*/ 377825 w 8721725"/>
              <a:gd name="connsiteY3" fmla="*/ 920750 h 920750"/>
              <a:gd name="connsiteX4" fmla="*/ 0 w 8721725"/>
              <a:gd name="connsiteY4" fmla="*/ 0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1725" h="920750">
                <a:moveTo>
                  <a:pt x="0" y="0"/>
                </a:moveTo>
                <a:lnTo>
                  <a:pt x="8721725" y="0"/>
                </a:lnTo>
                <a:lnTo>
                  <a:pt x="8721725" y="920750"/>
                </a:lnTo>
                <a:lnTo>
                  <a:pt x="377825" y="9207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#FunduszeEuropejskiedlaŁódzkiego2027</a:t>
            </a:r>
            <a:endParaRPr lang="pl-PL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A963499-1605-4C5D-A845-B560B1155EA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827" y="279400"/>
            <a:ext cx="2495347" cy="88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57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E7D-B583-4124-8BAD-6B391164BF8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C153-93F8-4278-9C34-0E70A710C2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341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E7D-B583-4124-8BAD-6B391164BF8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C153-93F8-4278-9C34-0E70A710C2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893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E7D-B583-4124-8BAD-6B391164BF8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C153-93F8-4278-9C34-0E70A710C26D}" type="slidenum">
              <a:rPr lang="pl-PL" smtClean="0"/>
              <a:t>‹#›</a:t>
            </a:fld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B3CA1A6-48F9-45A6-ACB7-665659CFCD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" y="0"/>
            <a:ext cx="12190024" cy="6858000"/>
          </a:xfrm>
          <a:prstGeom prst="rect">
            <a:avLst/>
          </a:prstGeom>
        </p:spPr>
      </p:pic>
      <p:sp>
        <p:nvSpPr>
          <p:cNvPr id="13" name="Prostokąt 8">
            <a:extLst>
              <a:ext uri="{FF2B5EF4-FFF2-40B4-BE49-F238E27FC236}">
                <a16:creationId xmlns:a16="http://schemas.microsoft.com/office/drawing/2014/main" id="{65F06DA9-9C8D-481A-9D96-011D820EEE26}"/>
              </a:ext>
            </a:extLst>
          </p:cNvPr>
          <p:cNvSpPr/>
          <p:nvPr userDrawn="1"/>
        </p:nvSpPr>
        <p:spPr>
          <a:xfrm>
            <a:off x="158008" y="494719"/>
            <a:ext cx="727277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2770" h="794021">
                <a:moveTo>
                  <a:pt x="0" y="0"/>
                </a:moveTo>
                <a:lnTo>
                  <a:pt x="7272770" y="10391"/>
                </a:lnTo>
                <a:lnTo>
                  <a:pt x="68259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20386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518145"/>
            <a:ext cx="10058400" cy="107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8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E7D-B583-4124-8BAD-6B391164BF8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C153-93F8-4278-9C34-0E70A710C2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0235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E7D-B583-4124-8BAD-6B391164BF8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C153-93F8-4278-9C34-0E70A710C2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3348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E7D-B583-4124-8BAD-6B391164BF8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C153-93F8-4278-9C34-0E70A710C2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7971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E7D-B583-4124-8BAD-6B391164BF8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C153-93F8-4278-9C34-0E70A710C2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7418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E7D-B583-4124-8BAD-6B391164BF8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C153-93F8-4278-9C34-0E70A710C2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0939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7094-8132-46DF-A9FF-41DF60A3006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F1BF-824D-462B-BCF6-CD2DE52A5F2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F9DD29F-07B5-4819-B062-D1B50AF084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6" y="0"/>
            <a:ext cx="12190024" cy="6858000"/>
          </a:xfrm>
          <a:prstGeom prst="rect">
            <a:avLst/>
          </a:prstGeom>
        </p:spPr>
      </p:pic>
      <p:sp>
        <p:nvSpPr>
          <p:cNvPr id="8" name="Prostokąt 14">
            <a:extLst>
              <a:ext uri="{FF2B5EF4-FFF2-40B4-BE49-F238E27FC236}">
                <a16:creationId xmlns:a16="http://schemas.microsoft.com/office/drawing/2014/main" id="{C7895F8B-FECE-4A8D-B2BF-ACB36C8BE553}"/>
              </a:ext>
            </a:extLst>
          </p:cNvPr>
          <p:cNvSpPr/>
          <p:nvPr userDrawn="1"/>
        </p:nvSpPr>
        <p:spPr>
          <a:xfrm>
            <a:off x="3375025" y="375668"/>
            <a:ext cx="8721725" cy="675213"/>
          </a:xfrm>
          <a:custGeom>
            <a:avLst/>
            <a:gdLst>
              <a:gd name="connsiteX0" fmla="*/ 0 w 8978900"/>
              <a:gd name="connsiteY0" fmla="*/ 0 h 920750"/>
              <a:gd name="connsiteX1" fmla="*/ 8978900 w 8978900"/>
              <a:gd name="connsiteY1" fmla="*/ 0 h 920750"/>
              <a:gd name="connsiteX2" fmla="*/ 8978900 w 8978900"/>
              <a:gd name="connsiteY2" fmla="*/ 920750 h 920750"/>
              <a:gd name="connsiteX3" fmla="*/ 0 w 8978900"/>
              <a:gd name="connsiteY3" fmla="*/ 920750 h 920750"/>
              <a:gd name="connsiteX4" fmla="*/ 0 w 8978900"/>
              <a:gd name="connsiteY4" fmla="*/ 0 h 920750"/>
              <a:gd name="connsiteX0" fmla="*/ 0 w 8978900"/>
              <a:gd name="connsiteY0" fmla="*/ 0 h 920750"/>
              <a:gd name="connsiteX1" fmla="*/ 8978900 w 8978900"/>
              <a:gd name="connsiteY1" fmla="*/ 0 h 920750"/>
              <a:gd name="connsiteX2" fmla="*/ 8978900 w 8978900"/>
              <a:gd name="connsiteY2" fmla="*/ 920750 h 920750"/>
              <a:gd name="connsiteX3" fmla="*/ 635000 w 8978900"/>
              <a:gd name="connsiteY3" fmla="*/ 920750 h 920750"/>
              <a:gd name="connsiteX4" fmla="*/ 0 w 8978900"/>
              <a:gd name="connsiteY4" fmla="*/ 0 h 920750"/>
              <a:gd name="connsiteX0" fmla="*/ 0 w 8721725"/>
              <a:gd name="connsiteY0" fmla="*/ 0 h 920750"/>
              <a:gd name="connsiteX1" fmla="*/ 8721725 w 8721725"/>
              <a:gd name="connsiteY1" fmla="*/ 0 h 920750"/>
              <a:gd name="connsiteX2" fmla="*/ 8721725 w 8721725"/>
              <a:gd name="connsiteY2" fmla="*/ 920750 h 920750"/>
              <a:gd name="connsiteX3" fmla="*/ 377825 w 8721725"/>
              <a:gd name="connsiteY3" fmla="*/ 920750 h 920750"/>
              <a:gd name="connsiteX4" fmla="*/ 0 w 8721725"/>
              <a:gd name="connsiteY4" fmla="*/ 0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1725" h="920750">
                <a:moveTo>
                  <a:pt x="0" y="0"/>
                </a:moveTo>
                <a:lnTo>
                  <a:pt x="8721725" y="0"/>
                </a:lnTo>
                <a:lnTo>
                  <a:pt x="8721725" y="920750"/>
                </a:lnTo>
                <a:lnTo>
                  <a:pt x="377825" y="9207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i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Fundusze Europejskie</a:t>
            </a:r>
            <a:r>
              <a:rPr lang="pl-PL" sz="2800" b="1" i="1" baseline="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dla Łódzkiego 2027</a:t>
            </a:r>
            <a:endParaRPr lang="pl-PL" sz="2800" b="1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A963499-1605-4C5D-A845-B560B1155E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827" y="279400"/>
            <a:ext cx="2495347" cy="88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68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7094-8132-46DF-A9FF-41DF60A3006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F1BF-824D-462B-BCF6-CD2DE52A5F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917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7094-8132-46DF-A9FF-41DF60A3006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F1BF-824D-462B-BCF6-CD2DE52A5F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2957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7094-8132-46DF-A9FF-41DF60A3006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F1BF-824D-462B-BCF6-CD2DE52A5F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135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7094-8132-46DF-A9FF-41DF60A3006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F1BF-824D-462B-BCF6-CD2DE52A5F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546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E7D-B583-4124-8BAD-6B391164BF8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C153-93F8-4278-9C34-0E70A710C26D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B3CA1A6-48F9-45A6-ACB7-665659CFCD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" y="0"/>
            <a:ext cx="12190024" cy="6858000"/>
          </a:xfrm>
          <a:prstGeom prst="rect">
            <a:avLst/>
          </a:prstGeom>
        </p:spPr>
      </p:pic>
      <p:sp>
        <p:nvSpPr>
          <p:cNvPr id="11" name="Prostokąt 14">
            <a:extLst>
              <a:ext uri="{FF2B5EF4-FFF2-40B4-BE49-F238E27FC236}">
                <a16:creationId xmlns:a16="http://schemas.microsoft.com/office/drawing/2014/main" id="{C7895F8B-FECE-4A8D-B2BF-ACB36C8BE553}"/>
              </a:ext>
            </a:extLst>
          </p:cNvPr>
          <p:cNvSpPr/>
          <p:nvPr userDrawn="1"/>
        </p:nvSpPr>
        <p:spPr>
          <a:xfrm>
            <a:off x="3375025" y="375668"/>
            <a:ext cx="8721725" cy="675213"/>
          </a:xfrm>
          <a:custGeom>
            <a:avLst/>
            <a:gdLst>
              <a:gd name="connsiteX0" fmla="*/ 0 w 8978900"/>
              <a:gd name="connsiteY0" fmla="*/ 0 h 920750"/>
              <a:gd name="connsiteX1" fmla="*/ 8978900 w 8978900"/>
              <a:gd name="connsiteY1" fmla="*/ 0 h 920750"/>
              <a:gd name="connsiteX2" fmla="*/ 8978900 w 8978900"/>
              <a:gd name="connsiteY2" fmla="*/ 920750 h 920750"/>
              <a:gd name="connsiteX3" fmla="*/ 0 w 8978900"/>
              <a:gd name="connsiteY3" fmla="*/ 920750 h 920750"/>
              <a:gd name="connsiteX4" fmla="*/ 0 w 8978900"/>
              <a:gd name="connsiteY4" fmla="*/ 0 h 920750"/>
              <a:gd name="connsiteX0" fmla="*/ 0 w 8978900"/>
              <a:gd name="connsiteY0" fmla="*/ 0 h 920750"/>
              <a:gd name="connsiteX1" fmla="*/ 8978900 w 8978900"/>
              <a:gd name="connsiteY1" fmla="*/ 0 h 920750"/>
              <a:gd name="connsiteX2" fmla="*/ 8978900 w 8978900"/>
              <a:gd name="connsiteY2" fmla="*/ 920750 h 920750"/>
              <a:gd name="connsiteX3" fmla="*/ 635000 w 8978900"/>
              <a:gd name="connsiteY3" fmla="*/ 920750 h 920750"/>
              <a:gd name="connsiteX4" fmla="*/ 0 w 8978900"/>
              <a:gd name="connsiteY4" fmla="*/ 0 h 920750"/>
              <a:gd name="connsiteX0" fmla="*/ 0 w 8721725"/>
              <a:gd name="connsiteY0" fmla="*/ 0 h 920750"/>
              <a:gd name="connsiteX1" fmla="*/ 8721725 w 8721725"/>
              <a:gd name="connsiteY1" fmla="*/ 0 h 920750"/>
              <a:gd name="connsiteX2" fmla="*/ 8721725 w 8721725"/>
              <a:gd name="connsiteY2" fmla="*/ 920750 h 920750"/>
              <a:gd name="connsiteX3" fmla="*/ 377825 w 8721725"/>
              <a:gd name="connsiteY3" fmla="*/ 920750 h 920750"/>
              <a:gd name="connsiteX4" fmla="*/ 0 w 8721725"/>
              <a:gd name="connsiteY4" fmla="*/ 0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1725" h="920750">
                <a:moveTo>
                  <a:pt x="0" y="0"/>
                </a:moveTo>
                <a:lnTo>
                  <a:pt x="8721725" y="0"/>
                </a:lnTo>
                <a:lnTo>
                  <a:pt x="8721725" y="920750"/>
                </a:lnTo>
                <a:lnTo>
                  <a:pt x="377825" y="9207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CA963499-1605-4C5D-A845-B560B1155E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827" y="279400"/>
            <a:ext cx="2495347" cy="884190"/>
          </a:xfrm>
          <a:prstGeom prst="rect">
            <a:avLst/>
          </a:prstGeom>
        </p:spPr>
      </p:pic>
      <p:sp>
        <p:nvSpPr>
          <p:cNvPr id="13" name="Symbol zastępczy numeru slajdu 5"/>
          <p:cNvSpPr txBox="1">
            <a:spLocks/>
          </p:cNvSpPr>
          <p:nvPr userDrawn="1"/>
        </p:nvSpPr>
        <p:spPr>
          <a:xfrm>
            <a:off x="9296400" y="63460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b="1" kern="1200">
                <a:solidFill>
                  <a:srgbClr val="2038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82F1BF-824D-462B-BCF6-CD2DE52A5F2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69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7094-8132-46DF-A9FF-41DF60A3006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F1BF-824D-462B-BCF6-CD2DE52A5F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9238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7094-8132-46DF-A9FF-41DF60A3006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F1BF-824D-462B-BCF6-CD2DE52A5F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548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7094-8132-46DF-A9FF-41DF60A3006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F1BF-824D-462B-BCF6-CD2DE52A5F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5509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7094-8132-46DF-A9FF-41DF60A3006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F1BF-824D-462B-BCF6-CD2DE52A5F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09823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7094-8132-46DF-A9FF-41DF60A3006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F1BF-824D-462B-BCF6-CD2DE52A5F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70921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7094-8132-46DF-A9FF-41DF60A3006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F1BF-824D-462B-BCF6-CD2DE52A5F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9991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7094-8132-46DF-A9FF-41DF60A3006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F1BF-824D-462B-BCF6-CD2DE52A5F2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F9DD29F-07B5-4819-B062-D1B50AF084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6" y="0"/>
            <a:ext cx="12190024" cy="6858000"/>
          </a:xfrm>
          <a:prstGeom prst="rect">
            <a:avLst/>
          </a:prstGeom>
        </p:spPr>
      </p:pic>
      <p:sp>
        <p:nvSpPr>
          <p:cNvPr id="8" name="Prostokąt 14">
            <a:extLst>
              <a:ext uri="{FF2B5EF4-FFF2-40B4-BE49-F238E27FC236}">
                <a16:creationId xmlns:a16="http://schemas.microsoft.com/office/drawing/2014/main" id="{C7895F8B-FECE-4A8D-B2BF-ACB36C8BE553}"/>
              </a:ext>
            </a:extLst>
          </p:cNvPr>
          <p:cNvSpPr/>
          <p:nvPr userDrawn="1"/>
        </p:nvSpPr>
        <p:spPr>
          <a:xfrm>
            <a:off x="3375025" y="375668"/>
            <a:ext cx="8721725" cy="675213"/>
          </a:xfrm>
          <a:custGeom>
            <a:avLst/>
            <a:gdLst>
              <a:gd name="connsiteX0" fmla="*/ 0 w 8978900"/>
              <a:gd name="connsiteY0" fmla="*/ 0 h 920750"/>
              <a:gd name="connsiteX1" fmla="*/ 8978900 w 8978900"/>
              <a:gd name="connsiteY1" fmla="*/ 0 h 920750"/>
              <a:gd name="connsiteX2" fmla="*/ 8978900 w 8978900"/>
              <a:gd name="connsiteY2" fmla="*/ 920750 h 920750"/>
              <a:gd name="connsiteX3" fmla="*/ 0 w 8978900"/>
              <a:gd name="connsiteY3" fmla="*/ 920750 h 920750"/>
              <a:gd name="connsiteX4" fmla="*/ 0 w 8978900"/>
              <a:gd name="connsiteY4" fmla="*/ 0 h 920750"/>
              <a:gd name="connsiteX0" fmla="*/ 0 w 8978900"/>
              <a:gd name="connsiteY0" fmla="*/ 0 h 920750"/>
              <a:gd name="connsiteX1" fmla="*/ 8978900 w 8978900"/>
              <a:gd name="connsiteY1" fmla="*/ 0 h 920750"/>
              <a:gd name="connsiteX2" fmla="*/ 8978900 w 8978900"/>
              <a:gd name="connsiteY2" fmla="*/ 920750 h 920750"/>
              <a:gd name="connsiteX3" fmla="*/ 635000 w 8978900"/>
              <a:gd name="connsiteY3" fmla="*/ 920750 h 920750"/>
              <a:gd name="connsiteX4" fmla="*/ 0 w 8978900"/>
              <a:gd name="connsiteY4" fmla="*/ 0 h 920750"/>
              <a:gd name="connsiteX0" fmla="*/ 0 w 8721725"/>
              <a:gd name="connsiteY0" fmla="*/ 0 h 920750"/>
              <a:gd name="connsiteX1" fmla="*/ 8721725 w 8721725"/>
              <a:gd name="connsiteY1" fmla="*/ 0 h 920750"/>
              <a:gd name="connsiteX2" fmla="*/ 8721725 w 8721725"/>
              <a:gd name="connsiteY2" fmla="*/ 920750 h 920750"/>
              <a:gd name="connsiteX3" fmla="*/ 377825 w 8721725"/>
              <a:gd name="connsiteY3" fmla="*/ 920750 h 920750"/>
              <a:gd name="connsiteX4" fmla="*/ 0 w 8721725"/>
              <a:gd name="connsiteY4" fmla="*/ 0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1725" h="920750">
                <a:moveTo>
                  <a:pt x="0" y="0"/>
                </a:moveTo>
                <a:lnTo>
                  <a:pt x="8721725" y="0"/>
                </a:lnTo>
                <a:lnTo>
                  <a:pt x="8721725" y="920750"/>
                </a:lnTo>
                <a:lnTo>
                  <a:pt x="377825" y="9207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i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Terytorialny Plan Sprawiedliwej Transformacji</a:t>
            </a:r>
            <a:endParaRPr lang="pl-PL" sz="2800" b="1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A963499-1605-4C5D-A845-B560B1155E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827" y="279400"/>
            <a:ext cx="2495347" cy="88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7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E7D-B583-4124-8BAD-6B391164BF8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C153-93F8-4278-9C34-0E70A710C26D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B3CA1A6-48F9-45A6-ACB7-665659CFCD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" y="0"/>
            <a:ext cx="12190024" cy="6858000"/>
          </a:xfrm>
          <a:prstGeom prst="rect">
            <a:avLst/>
          </a:prstGeom>
        </p:spPr>
      </p:pic>
      <p:sp>
        <p:nvSpPr>
          <p:cNvPr id="8" name="Symbol zastępczy numeru slajdu 5"/>
          <p:cNvSpPr txBox="1">
            <a:spLocks/>
          </p:cNvSpPr>
          <p:nvPr userDrawn="1"/>
        </p:nvSpPr>
        <p:spPr>
          <a:xfrm>
            <a:off x="9296400" y="63460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b="1" kern="1200">
                <a:solidFill>
                  <a:srgbClr val="2038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82F1BF-824D-462B-BCF6-CD2DE52A5F2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9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E7D-B583-4124-8BAD-6B391164BF8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C153-93F8-4278-9C34-0E70A710C26D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B3CA1A6-48F9-45A6-ACB7-665659CFCD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" y="0"/>
            <a:ext cx="12190024" cy="68580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518145"/>
            <a:ext cx="10058400" cy="107393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923" y="1402985"/>
            <a:ext cx="4514117" cy="3268348"/>
          </a:xfrm>
          <a:prstGeom prst="rect">
            <a:avLst/>
          </a:prstGeom>
        </p:spPr>
      </p:pic>
      <p:sp>
        <p:nvSpPr>
          <p:cNvPr id="11" name="Prostokąt 14">
            <a:extLst>
              <a:ext uri="{FF2B5EF4-FFF2-40B4-BE49-F238E27FC236}">
                <a16:creationId xmlns:a16="http://schemas.microsoft.com/office/drawing/2014/main" id="{C7895F8B-FECE-4A8D-B2BF-ACB36C8BE553}"/>
              </a:ext>
            </a:extLst>
          </p:cNvPr>
          <p:cNvSpPr/>
          <p:nvPr userDrawn="1"/>
        </p:nvSpPr>
        <p:spPr>
          <a:xfrm>
            <a:off x="3375025" y="375668"/>
            <a:ext cx="8721725" cy="675213"/>
          </a:xfrm>
          <a:custGeom>
            <a:avLst/>
            <a:gdLst>
              <a:gd name="connsiteX0" fmla="*/ 0 w 8978900"/>
              <a:gd name="connsiteY0" fmla="*/ 0 h 920750"/>
              <a:gd name="connsiteX1" fmla="*/ 8978900 w 8978900"/>
              <a:gd name="connsiteY1" fmla="*/ 0 h 920750"/>
              <a:gd name="connsiteX2" fmla="*/ 8978900 w 8978900"/>
              <a:gd name="connsiteY2" fmla="*/ 920750 h 920750"/>
              <a:gd name="connsiteX3" fmla="*/ 0 w 8978900"/>
              <a:gd name="connsiteY3" fmla="*/ 920750 h 920750"/>
              <a:gd name="connsiteX4" fmla="*/ 0 w 8978900"/>
              <a:gd name="connsiteY4" fmla="*/ 0 h 920750"/>
              <a:gd name="connsiteX0" fmla="*/ 0 w 8978900"/>
              <a:gd name="connsiteY0" fmla="*/ 0 h 920750"/>
              <a:gd name="connsiteX1" fmla="*/ 8978900 w 8978900"/>
              <a:gd name="connsiteY1" fmla="*/ 0 h 920750"/>
              <a:gd name="connsiteX2" fmla="*/ 8978900 w 8978900"/>
              <a:gd name="connsiteY2" fmla="*/ 920750 h 920750"/>
              <a:gd name="connsiteX3" fmla="*/ 635000 w 8978900"/>
              <a:gd name="connsiteY3" fmla="*/ 920750 h 920750"/>
              <a:gd name="connsiteX4" fmla="*/ 0 w 8978900"/>
              <a:gd name="connsiteY4" fmla="*/ 0 h 920750"/>
              <a:gd name="connsiteX0" fmla="*/ 0 w 8721725"/>
              <a:gd name="connsiteY0" fmla="*/ 0 h 920750"/>
              <a:gd name="connsiteX1" fmla="*/ 8721725 w 8721725"/>
              <a:gd name="connsiteY1" fmla="*/ 0 h 920750"/>
              <a:gd name="connsiteX2" fmla="*/ 8721725 w 8721725"/>
              <a:gd name="connsiteY2" fmla="*/ 920750 h 920750"/>
              <a:gd name="connsiteX3" fmla="*/ 377825 w 8721725"/>
              <a:gd name="connsiteY3" fmla="*/ 920750 h 920750"/>
              <a:gd name="connsiteX4" fmla="*/ 0 w 8721725"/>
              <a:gd name="connsiteY4" fmla="*/ 0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1725" h="920750">
                <a:moveTo>
                  <a:pt x="0" y="0"/>
                </a:moveTo>
                <a:lnTo>
                  <a:pt x="8721725" y="0"/>
                </a:lnTo>
                <a:lnTo>
                  <a:pt x="8721725" y="920750"/>
                </a:lnTo>
                <a:lnTo>
                  <a:pt x="377825" y="9207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A963499-1605-4C5D-A845-B560B1155EA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827" y="279400"/>
            <a:ext cx="2495347" cy="884190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C7895F8B-FECE-4A8D-B2BF-ACB36C8BE553}"/>
              </a:ext>
            </a:extLst>
          </p:cNvPr>
          <p:cNvSpPr/>
          <p:nvPr userDrawn="1"/>
        </p:nvSpPr>
        <p:spPr>
          <a:xfrm>
            <a:off x="3375025" y="383888"/>
            <a:ext cx="8721725" cy="675213"/>
          </a:xfrm>
          <a:custGeom>
            <a:avLst/>
            <a:gdLst>
              <a:gd name="connsiteX0" fmla="*/ 0 w 8978900"/>
              <a:gd name="connsiteY0" fmla="*/ 0 h 920750"/>
              <a:gd name="connsiteX1" fmla="*/ 8978900 w 8978900"/>
              <a:gd name="connsiteY1" fmla="*/ 0 h 920750"/>
              <a:gd name="connsiteX2" fmla="*/ 8978900 w 8978900"/>
              <a:gd name="connsiteY2" fmla="*/ 920750 h 920750"/>
              <a:gd name="connsiteX3" fmla="*/ 0 w 8978900"/>
              <a:gd name="connsiteY3" fmla="*/ 920750 h 920750"/>
              <a:gd name="connsiteX4" fmla="*/ 0 w 8978900"/>
              <a:gd name="connsiteY4" fmla="*/ 0 h 920750"/>
              <a:gd name="connsiteX0" fmla="*/ 0 w 8978900"/>
              <a:gd name="connsiteY0" fmla="*/ 0 h 920750"/>
              <a:gd name="connsiteX1" fmla="*/ 8978900 w 8978900"/>
              <a:gd name="connsiteY1" fmla="*/ 0 h 920750"/>
              <a:gd name="connsiteX2" fmla="*/ 8978900 w 8978900"/>
              <a:gd name="connsiteY2" fmla="*/ 920750 h 920750"/>
              <a:gd name="connsiteX3" fmla="*/ 635000 w 8978900"/>
              <a:gd name="connsiteY3" fmla="*/ 920750 h 920750"/>
              <a:gd name="connsiteX4" fmla="*/ 0 w 8978900"/>
              <a:gd name="connsiteY4" fmla="*/ 0 h 920750"/>
              <a:gd name="connsiteX0" fmla="*/ 0 w 8721725"/>
              <a:gd name="connsiteY0" fmla="*/ 0 h 920750"/>
              <a:gd name="connsiteX1" fmla="*/ 8721725 w 8721725"/>
              <a:gd name="connsiteY1" fmla="*/ 0 h 920750"/>
              <a:gd name="connsiteX2" fmla="*/ 8721725 w 8721725"/>
              <a:gd name="connsiteY2" fmla="*/ 920750 h 920750"/>
              <a:gd name="connsiteX3" fmla="*/ 377825 w 8721725"/>
              <a:gd name="connsiteY3" fmla="*/ 920750 h 920750"/>
              <a:gd name="connsiteX4" fmla="*/ 0 w 8721725"/>
              <a:gd name="connsiteY4" fmla="*/ 0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1725" h="920750">
                <a:moveTo>
                  <a:pt x="0" y="0"/>
                </a:moveTo>
                <a:lnTo>
                  <a:pt x="8721725" y="0"/>
                </a:lnTo>
                <a:lnTo>
                  <a:pt x="8721725" y="920750"/>
                </a:lnTo>
                <a:lnTo>
                  <a:pt x="377825" y="9207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#FunduszeEuropejskiedlaŁódzkiego2027</a:t>
            </a:r>
            <a:endParaRPr lang="pl-PL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10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E7D-B583-4124-8BAD-6B391164BF8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C153-93F8-4278-9C34-0E70A710C2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381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E7D-B583-4124-8BAD-6B391164BF8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C153-93F8-4278-9C34-0E70A710C2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415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E7D-B583-4124-8BAD-6B391164BF8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C153-93F8-4278-9C34-0E70A710C2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920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E7D-B583-4124-8BAD-6B391164BF8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C153-93F8-4278-9C34-0E70A710C2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13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7EE7D-B583-4124-8BAD-6B391164BF8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AC153-93F8-4278-9C34-0E70A710C2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018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7EE7D-B583-4124-8BAD-6B391164BF8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AC153-93F8-4278-9C34-0E70A710C2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102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87094-8132-46DF-A9FF-41DF60A3006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2F1BF-824D-462B-BCF6-CD2DE52A5F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214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NULL"/><Relationship Id="rId4" Type="http://schemas.openxmlformats.org/officeDocument/2006/relationships/diagramLayout" Target="../diagrams/layout5.xml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ixabay.com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.xml"/><Relationship Id="rId5" Type="http://schemas.openxmlformats.org/officeDocument/2006/relationships/hyperlink" Target="http://www.szczercow.pl/" TargetMode="Externa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hyperlink" Target="http://www.gminaskierniewice.pl/" TargetMode="Externa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6.xml"/><Relationship Id="rId5" Type="http://schemas.openxmlformats.org/officeDocument/2006/relationships/hyperlink" Target="http://www.modernizacjaroku.org.pl/" TargetMode="Externa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B74465E-3E88-4A3A-9C5E-C7253EE2C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72" y="1344796"/>
            <a:ext cx="5007429" cy="415119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93969" y="1888300"/>
            <a:ext cx="7217025" cy="3293209"/>
          </a:xfrm>
          <a:prstGeom prst="rect">
            <a:avLst/>
          </a:prstGeom>
          <a:noFill/>
        </p:spPr>
        <p:txBody>
          <a:bodyPr wrap="square" lIns="90000" rtlCol="0" anchor="ctr" anchorCtr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Finansowanie działań z zakresu efektywności energetycznej </a:t>
            </a:r>
          </a:p>
          <a:p>
            <a:pPr algn="ctr"/>
            <a:r>
              <a:rPr lang="pl-PL" sz="3600" b="1" dirty="0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regionalnych programów operacyjnych.</a:t>
            </a:r>
          </a:p>
          <a:p>
            <a:pPr algn="ctr">
              <a:lnSpc>
                <a:spcPct val="200000"/>
              </a:lnSpc>
            </a:pPr>
            <a:endParaRPr lang="pl-PL" sz="1200" b="1" dirty="0" smtClean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pl-PL" sz="2000" b="1" dirty="0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Łódź, 17 listopada 2021 r.</a:t>
            </a:r>
          </a:p>
        </p:txBody>
      </p:sp>
    </p:spTree>
    <p:extLst>
      <p:ext uri="{BB962C8B-B14F-4D97-AF65-F5344CB8AC3E}">
        <p14:creationId xmlns:p14="http://schemas.microsoft.com/office/powerpoint/2010/main" val="283422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36623" y="2790286"/>
            <a:ext cx="11279115" cy="1969770"/>
          </a:xfrm>
          <a:prstGeom prst="rect">
            <a:avLst/>
          </a:prstGeom>
          <a:noFill/>
        </p:spPr>
        <p:txBody>
          <a:bodyPr wrap="square" lIns="9000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Regionalny Program Operacyjny Województwa Łódzkiego na lata 2014 – 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200" b="1" dirty="0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BARIERY ORAZ SPOSOBY ICH POKONYWANIA</a:t>
            </a:r>
            <a:endParaRPr kumimoji="0" lang="pl-PL" sz="2200" b="1" i="0" u="none" strike="noStrike" kern="1200" cap="none" spc="0" normalizeH="0" baseline="0" noProof="0" dirty="0" smtClean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86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623094" y="466307"/>
            <a:ext cx="83934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Identyfikacja barier w aplikowaniu o środki</a:t>
            </a:r>
            <a:endParaRPr lang="pl-PL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73356353"/>
              </p:ext>
            </p:extLst>
          </p:nvPr>
        </p:nvGraphicFramePr>
        <p:xfrm>
          <a:off x="534126" y="1163804"/>
          <a:ext cx="11100526" cy="5428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rostokąt 5"/>
          <p:cNvSpPr/>
          <p:nvPr/>
        </p:nvSpPr>
        <p:spPr>
          <a:xfrm>
            <a:off x="7210696" y="6038391"/>
            <a:ext cx="4423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*przygotowano w oparciu o sprawozdania roczne z wdrażania RPO WŁ 2014-2020 oraz informację kwartalne z RPO WŁ 2014-2020</a:t>
            </a:r>
          </a:p>
        </p:txBody>
      </p:sp>
    </p:spTree>
    <p:extLst>
      <p:ext uri="{BB962C8B-B14F-4D97-AF65-F5344CB8AC3E}">
        <p14:creationId xmlns:p14="http://schemas.microsoft.com/office/powerpoint/2010/main" val="13843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623094" y="466307"/>
            <a:ext cx="83934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Identyfikacja barier w aplikowaniu o środki</a:t>
            </a:r>
            <a:endParaRPr lang="pl-PL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05365954"/>
              </p:ext>
            </p:extLst>
          </p:nvPr>
        </p:nvGraphicFramePr>
        <p:xfrm>
          <a:off x="534126" y="1163804"/>
          <a:ext cx="11100526" cy="5428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rostokąt 5"/>
          <p:cNvSpPr/>
          <p:nvPr/>
        </p:nvSpPr>
        <p:spPr>
          <a:xfrm>
            <a:off x="7210696" y="6038391"/>
            <a:ext cx="4423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*przygotowano w oparciu o sprawozdania roczne z wdrażania RPO WŁ 2014-2020 oraz informację kwartalne z RPO WŁ 2014-2020</a:t>
            </a:r>
          </a:p>
        </p:txBody>
      </p:sp>
    </p:spTree>
    <p:extLst>
      <p:ext uri="{BB962C8B-B14F-4D97-AF65-F5344CB8AC3E}">
        <p14:creationId xmlns:p14="http://schemas.microsoft.com/office/powerpoint/2010/main" val="23713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623094" y="466307"/>
            <a:ext cx="83934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Identyfikacja barier w aplikowaniu o środki</a:t>
            </a:r>
            <a:endParaRPr lang="pl-PL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81844362"/>
              </p:ext>
            </p:extLst>
          </p:nvPr>
        </p:nvGraphicFramePr>
        <p:xfrm>
          <a:off x="534126" y="1163804"/>
          <a:ext cx="11100526" cy="5428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rostokąt 5"/>
          <p:cNvSpPr/>
          <p:nvPr/>
        </p:nvSpPr>
        <p:spPr>
          <a:xfrm>
            <a:off x="7210696" y="6038391"/>
            <a:ext cx="4423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*przygotowano w oparciu o sprawozdania roczne z wdrażania RPO WŁ 2014-2020 oraz informację kwartalne z RPO WŁ 2014-2020</a:t>
            </a:r>
          </a:p>
        </p:txBody>
      </p:sp>
    </p:spTree>
    <p:extLst>
      <p:ext uri="{BB962C8B-B14F-4D97-AF65-F5344CB8AC3E}">
        <p14:creationId xmlns:p14="http://schemas.microsoft.com/office/powerpoint/2010/main" val="238253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36623" y="3021119"/>
            <a:ext cx="11279115" cy="1508105"/>
          </a:xfrm>
          <a:prstGeom prst="rect">
            <a:avLst/>
          </a:prstGeom>
          <a:noFill/>
        </p:spPr>
        <p:txBody>
          <a:bodyPr wrap="square" lIns="9000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Fundusze Europejskie dla Łódzkiego 2027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3600" b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WSPARCIE W ZAKRESIE EFEKTYWNOŚCI </a:t>
            </a:r>
            <a:r>
              <a:rPr lang="pl-PL" sz="2000" b="1" dirty="0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ENERGETYCZNEJ</a:t>
            </a:r>
            <a:endParaRPr lang="pl-PL" sz="2000" b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80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759019" y="1460818"/>
            <a:ext cx="5251174" cy="604198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6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Umowa partnerstwa</a:t>
            </a:r>
            <a:endParaRPr kumimoji="0" lang="pl-PL" sz="2600" b="1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Grafika 3">
            <a:extLst>
              <a:ext uri="{FF2B5EF4-FFF2-40B4-BE49-F238E27FC236}">
                <a16:creationId xmlns:a16="http://schemas.microsoft.com/office/drawing/2014/main" id="{098E3D5C-0989-4868-9B59-F23B81D76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2825" y="2646040"/>
            <a:ext cx="1142812" cy="285703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 flipH="1">
            <a:off x="1625634" y="2476259"/>
            <a:ext cx="9488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Określa 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strategię interwencji 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FE w latach 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2021-2027 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 ramach polityk unijnych: polityki 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spójności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i wspólnej polityki 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rybołówstwa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(nie ma tu już wspólnej polityki rolnej)</a:t>
            </a:r>
            <a:endParaRPr kumimoji="0" lang="pl-PL" sz="20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ole tekstowe 14"/>
          <p:cNvSpPr txBox="1"/>
          <p:nvPr/>
        </p:nvSpPr>
        <p:spPr>
          <a:xfrm flipH="1">
            <a:off x="1625634" y="3397664"/>
            <a:ext cx="101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Określa kontekst strategiczny w wymiarze 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tematycznym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i 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terytorialnym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wskazuje oczekiwane rezultaty oraz obowiązujące 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ramy finansowe 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 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wdrożeniowe</a:t>
            </a:r>
            <a:endParaRPr kumimoji="0" lang="pl-PL" sz="20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ole tekstowe 15"/>
          <p:cNvSpPr txBox="1"/>
          <p:nvPr/>
        </p:nvSpPr>
        <p:spPr>
          <a:xfrm flipH="1">
            <a:off x="1625634" y="4260189"/>
            <a:ext cx="101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Obejmuje fundusze: 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EFRR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EFS+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FS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EFMR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(Europejski Fundusz Morski i Rybacki), 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FST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(Fundusz Sprawiedliwej Transformacji)</a:t>
            </a:r>
            <a:endParaRPr kumimoji="0" lang="pl-PL" sz="20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ole tekstowe 16"/>
          <p:cNvSpPr txBox="1"/>
          <p:nvPr/>
        </p:nvSpPr>
        <p:spPr>
          <a:xfrm flipH="1">
            <a:off x="1625634" y="5098370"/>
            <a:ext cx="10129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Stanowi 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punkt odniesienia 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do określania szczegółowej 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zawartości programów</a:t>
            </a:r>
            <a:endParaRPr kumimoji="0" lang="pl-PL" sz="20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ole tekstowe 17"/>
          <p:cNvSpPr txBox="1"/>
          <p:nvPr/>
        </p:nvSpPr>
        <p:spPr>
          <a:xfrm flipH="1">
            <a:off x="1625634" y="5716769"/>
            <a:ext cx="10129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Programy krajowe i 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regionalne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są 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instrumentem realizacji 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Umowy Partnerstwa</a:t>
            </a:r>
            <a:endParaRPr kumimoji="0" lang="pl-PL" sz="20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fika 3">
            <a:extLst>
              <a:ext uri="{FF2B5EF4-FFF2-40B4-BE49-F238E27FC236}">
                <a16:creationId xmlns:a16="http://schemas.microsoft.com/office/drawing/2014/main" id="{098E3D5C-0989-4868-9B59-F23B81D76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2822" y="3577074"/>
            <a:ext cx="1142812" cy="285703"/>
          </a:xfrm>
          <a:prstGeom prst="rect">
            <a:avLst/>
          </a:prstGeom>
        </p:spPr>
      </p:pic>
      <p:pic>
        <p:nvPicPr>
          <p:cNvPr id="20" name="Grafika 3">
            <a:extLst>
              <a:ext uri="{FF2B5EF4-FFF2-40B4-BE49-F238E27FC236}">
                <a16:creationId xmlns:a16="http://schemas.microsoft.com/office/drawing/2014/main" id="{098E3D5C-0989-4868-9B59-F23B81D76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2822" y="4440502"/>
            <a:ext cx="1142812" cy="285703"/>
          </a:xfrm>
          <a:prstGeom prst="rect">
            <a:avLst/>
          </a:prstGeom>
        </p:spPr>
      </p:pic>
      <p:pic>
        <p:nvPicPr>
          <p:cNvPr id="21" name="Grafika 3">
            <a:extLst>
              <a:ext uri="{FF2B5EF4-FFF2-40B4-BE49-F238E27FC236}">
                <a16:creationId xmlns:a16="http://schemas.microsoft.com/office/drawing/2014/main" id="{098E3D5C-0989-4868-9B59-F23B81D76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2822" y="5153303"/>
            <a:ext cx="1142812" cy="285703"/>
          </a:xfrm>
          <a:prstGeom prst="rect">
            <a:avLst/>
          </a:prstGeom>
        </p:spPr>
      </p:pic>
      <p:pic>
        <p:nvPicPr>
          <p:cNvPr id="22" name="Grafika 3">
            <a:extLst>
              <a:ext uri="{FF2B5EF4-FFF2-40B4-BE49-F238E27FC236}">
                <a16:creationId xmlns:a16="http://schemas.microsoft.com/office/drawing/2014/main" id="{098E3D5C-0989-4868-9B59-F23B81D76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2822" y="5758583"/>
            <a:ext cx="1142812" cy="28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a 3">
            <a:extLst>
              <a:ext uri="{FF2B5EF4-FFF2-40B4-BE49-F238E27FC236}">
                <a16:creationId xmlns:a16="http://schemas.microsoft.com/office/drawing/2014/main" id="{098E3D5C-0989-4868-9B59-F23B81D76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2825" y="2485781"/>
            <a:ext cx="1142812" cy="285703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 flipH="1">
            <a:off x="1767031" y="2367022"/>
            <a:ext cx="9156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CP 1 Bardziej </a:t>
            </a:r>
            <a:r>
              <a:rPr kumimoji="0" lang="pl-PL" sz="2800" b="1" i="0" u="none" strike="noStrike" kern="1200" cap="small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konkurencyjna i </a:t>
            </a: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inteligentna</a:t>
            </a: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Europa (</a:t>
            </a: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EFRR</a:t>
            </a: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pl-PL" sz="28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ole tekstowe 13"/>
          <p:cNvSpPr txBox="1"/>
          <p:nvPr/>
        </p:nvSpPr>
        <p:spPr>
          <a:xfrm flipH="1">
            <a:off x="1767032" y="2904904"/>
            <a:ext cx="1024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CP 2 Bardziej przyjazna dla </a:t>
            </a: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środowiska</a:t>
            </a: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niskoemisyjna</a:t>
            </a: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Europa (</a:t>
            </a: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EFRR</a:t>
            </a: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pl-PL" sz="28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ole tekstowe 14"/>
          <p:cNvSpPr txBox="1"/>
          <p:nvPr/>
        </p:nvSpPr>
        <p:spPr>
          <a:xfrm flipH="1">
            <a:off x="1767033" y="3427396"/>
            <a:ext cx="9156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CP 3 Lepiej </a:t>
            </a: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połączona</a:t>
            </a: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Europa (</a:t>
            </a: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EFRR</a:t>
            </a: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pl-PL" sz="28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ole tekstowe 15"/>
          <p:cNvSpPr txBox="1"/>
          <p:nvPr/>
        </p:nvSpPr>
        <p:spPr>
          <a:xfrm flipH="1">
            <a:off x="1767032" y="3977415"/>
            <a:ext cx="9156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CP 4 Europa o silniejszym wymiarze </a:t>
            </a: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społecznym </a:t>
            </a: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EFRR </a:t>
            </a: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/ </a:t>
            </a: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EFS+</a:t>
            </a: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pl-PL" sz="28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ole tekstowe 16"/>
          <p:cNvSpPr txBox="1"/>
          <p:nvPr/>
        </p:nvSpPr>
        <p:spPr>
          <a:xfrm flipH="1">
            <a:off x="1767032" y="4509291"/>
            <a:ext cx="9156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CP 5 Europa </a:t>
            </a: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bliższa</a:t>
            </a: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obywatelom </a:t>
            </a:r>
            <a:r>
              <a:rPr kumimoji="0" lang="pl-PL" sz="28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pl-PL" sz="2800" b="1" i="0" u="none" strike="noStrike" kern="1200" cap="small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EFRR</a:t>
            </a: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pl-PL" sz="28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ole tekstowe 17"/>
          <p:cNvSpPr txBox="1"/>
          <p:nvPr/>
        </p:nvSpPr>
        <p:spPr>
          <a:xfrm flipH="1">
            <a:off x="1767031" y="5041167"/>
            <a:ext cx="1024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CP 6 Transformacja </a:t>
            </a: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energetyczna </a:t>
            </a: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FST</a:t>
            </a: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 – </a:t>
            </a:r>
            <a:r>
              <a:rPr kumimoji="0" lang="pl-PL" sz="2800" b="1" i="0" u="sng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wdrażanie z poziomu kraju </a:t>
            </a:r>
            <a:endParaRPr kumimoji="0" lang="pl-PL" sz="2800" b="1" i="0" u="sng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fika 3">
            <a:extLst>
              <a:ext uri="{FF2B5EF4-FFF2-40B4-BE49-F238E27FC236}">
                <a16:creationId xmlns:a16="http://schemas.microsoft.com/office/drawing/2014/main" id="{098E3D5C-0989-4868-9B59-F23B81D76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2825" y="5166102"/>
            <a:ext cx="1142812" cy="285703"/>
          </a:xfrm>
          <a:prstGeom prst="rect">
            <a:avLst/>
          </a:prstGeom>
        </p:spPr>
      </p:pic>
      <p:pic>
        <p:nvPicPr>
          <p:cNvPr id="20" name="Grafika 3">
            <a:extLst>
              <a:ext uri="{FF2B5EF4-FFF2-40B4-BE49-F238E27FC236}">
                <a16:creationId xmlns:a16="http://schemas.microsoft.com/office/drawing/2014/main" id="{098E3D5C-0989-4868-9B59-F23B81D76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2825" y="4631520"/>
            <a:ext cx="1142812" cy="285703"/>
          </a:xfrm>
          <a:prstGeom prst="rect">
            <a:avLst/>
          </a:prstGeom>
        </p:spPr>
      </p:pic>
      <p:pic>
        <p:nvPicPr>
          <p:cNvPr id="21" name="Grafika 3">
            <a:extLst>
              <a:ext uri="{FF2B5EF4-FFF2-40B4-BE49-F238E27FC236}">
                <a16:creationId xmlns:a16="http://schemas.microsoft.com/office/drawing/2014/main" id="{098E3D5C-0989-4868-9B59-F23B81D76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2825" y="4094144"/>
            <a:ext cx="1142812" cy="285703"/>
          </a:xfrm>
          <a:prstGeom prst="rect">
            <a:avLst/>
          </a:prstGeom>
        </p:spPr>
      </p:pic>
      <p:pic>
        <p:nvPicPr>
          <p:cNvPr id="22" name="Grafika 3">
            <a:extLst>
              <a:ext uri="{FF2B5EF4-FFF2-40B4-BE49-F238E27FC236}">
                <a16:creationId xmlns:a16="http://schemas.microsoft.com/office/drawing/2014/main" id="{098E3D5C-0989-4868-9B59-F23B81D76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2825" y="3556768"/>
            <a:ext cx="1142812" cy="285703"/>
          </a:xfrm>
          <a:prstGeom prst="rect">
            <a:avLst/>
          </a:prstGeom>
        </p:spPr>
      </p:pic>
      <p:pic>
        <p:nvPicPr>
          <p:cNvPr id="23" name="Grafika 3">
            <a:extLst>
              <a:ext uri="{FF2B5EF4-FFF2-40B4-BE49-F238E27FC236}">
                <a16:creationId xmlns:a16="http://schemas.microsoft.com/office/drawing/2014/main" id="{098E3D5C-0989-4868-9B59-F23B81D76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2825" y="3019392"/>
            <a:ext cx="1142812" cy="285703"/>
          </a:xfrm>
          <a:prstGeom prst="rect">
            <a:avLst/>
          </a:prstGeom>
        </p:spPr>
      </p:pic>
      <p:sp>
        <p:nvSpPr>
          <p:cNvPr id="24" name="Prostokąt 23"/>
          <p:cNvSpPr/>
          <p:nvPr/>
        </p:nvSpPr>
        <p:spPr>
          <a:xfrm>
            <a:off x="6759019" y="1191461"/>
            <a:ext cx="5251174" cy="604198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6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Umowa partnerstwa – cele polityki</a:t>
            </a:r>
            <a:endParaRPr kumimoji="0" lang="pl-PL" sz="2600" b="1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 flipH="1">
            <a:off x="936243" y="5700684"/>
            <a:ext cx="10129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Cele polityki dzielą się na </a:t>
            </a:r>
            <a:r>
              <a:rPr kumimoji="0" lang="pl-PL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cele szczegółowe </a:t>
            </a:r>
            <a:r>
              <a:rPr kumimoji="0" lang="pl-PL" sz="24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(obecnie priorytety inwestycyjne)</a:t>
            </a:r>
            <a:endParaRPr kumimoji="0" lang="pl-PL" sz="24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0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606334" y="1883884"/>
          <a:ext cx="11181713" cy="1978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Prostokąt 9"/>
          <p:cNvSpPr/>
          <p:nvPr/>
        </p:nvSpPr>
        <p:spPr>
          <a:xfrm>
            <a:off x="6759019" y="1191461"/>
            <a:ext cx="5251174" cy="604198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6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Umowa partnerstwa – alokacja</a:t>
            </a:r>
            <a:endParaRPr kumimoji="0" lang="pl-PL" sz="2600" b="1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Wykres 3"/>
          <p:cNvGraphicFramePr>
            <a:graphicFrameLocks/>
          </p:cNvGraphicFramePr>
          <p:nvPr>
            <p:extLst/>
          </p:nvPr>
        </p:nvGraphicFramePr>
        <p:xfrm>
          <a:off x="285735" y="3598607"/>
          <a:ext cx="5519854" cy="3058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6759018" y="3950252"/>
            <a:ext cx="5109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3. miejsce 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wśród programów regionalnych pod względem wielkości alokacji</a:t>
            </a:r>
            <a:endParaRPr kumimoji="0" lang="pl-PL" sz="20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Grafika 17">
            <a:extLst>
              <a:ext uri="{FF2B5EF4-FFF2-40B4-BE49-F238E27FC236}">
                <a16:creationId xmlns:a16="http://schemas.microsoft.com/office/drawing/2014/main" id="{D914066B-95DA-4EB7-A5F6-597505EBD5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45205" y="4116603"/>
            <a:ext cx="1181256" cy="295314"/>
          </a:xfrm>
          <a:prstGeom prst="rect">
            <a:avLst/>
          </a:prstGeom>
        </p:spPr>
      </p:pic>
      <p:pic>
        <p:nvPicPr>
          <p:cNvPr id="16" name="Grafika 17">
            <a:extLst>
              <a:ext uri="{FF2B5EF4-FFF2-40B4-BE49-F238E27FC236}">
                <a16:creationId xmlns:a16="http://schemas.microsoft.com/office/drawing/2014/main" id="{D914066B-95DA-4EB7-A5F6-597505EBD5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45205" y="5248890"/>
            <a:ext cx="1181256" cy="295314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6759018" y="5114601"/>
            <a:ext cx="5109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Region przejściowy – dolnośląskie, wielkopolskie (70% dofinansowania)</a:t>
            </a:r>
            <a:endParaRPr kumimoji="0" lang="pl-PL" sz="20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Grafika 17">
            <a:extLst>
              <a:ext uri="{FF2B5EF4-FFF2-40B4-BE49-F238E27FC236}">
                <a16:creationId xmlns:a16="http://schemas.microsoft.com/office/drawing/2014/main" id="{D914066B-95DA-4EB7-A5F6-597505EBD5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45205" y="5943614"/>
            <a:ext cx="1181256" cy="295314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6759018" y="5815280"/>
            <a:ext cx="5109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Region lepiej rozwinięty – region warszawski stołeczny (50% dofinansowania)</a:t>
            </a:r>
            <a:endParaRPr kumimoji="0" lang="pl-PL" sz="20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Grafika 17">
            <a:extLst>
              <a:ext uri="{FF2B5EF4-FFF2-40B4-BE49-F238E27FC236}">
                <a16:creationId xmlns:a16="http://schemas.microsoft.com/office/drawing/2014/main" id="{D914066B-95DA-4EB7-A5F6-597505EBD5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45205" y="4699532"/>
            <a:ext cx="1181256" cy="295314"/>
          </a:xfrm>
          <a:prstGeom prst="rect">
            <a:avLst/>
          </a:prstGeom>
        </p:spPr>
      </p:pic>
      <p:sp>
        <p:nvSpPr>
          <p:cNvPr id="21" name="pole tekstowe 20"/>
          <p:cNvSpPr txBox="1"/>
          <p:nvPr/>
        </p:nvSpPr>
        <p:spPr>
          <a:xfrm>
            <a:off x="6759018" y="4662523"/>
            <a:ext cx="5109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Region słabiej rozwinięty (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85% dofinansowania</a:t>
            </a: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)</a:t>
            </a:r>
            <a:endParaRPr kumimoji="0" lang="pl-PL" sz="20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3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a 3">
            <a:extLst>
              <a:ext uri="{FF2B5EF4-FFF2-40B4-BE49-F238E27FC236}">
                <a16:creationId xmlns:a16="http://schemas.microsoft.com/office/drawing/2014/main" id="{098E3D5C-0989-4868-9B59-F23B81D76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2825" y="2485781"/>
            <a:ext cx="1142812" cy="285703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 flipH="1">
            <a:off x="1767030" y="2367022"/>
            <a:ext cx="9945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Minimum </a:t>
            </a:r>
            <a:r>
              <a:rPr kumimoji="0" lang="pl-PL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13 %</a:t>
            </a:r>
            <a:r>
              <a:rPr kumimoji="0" lang="pl-PL" sz="24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środków EFRR na </a:t>
            </a:r>
            <a:r>
              <a:rPr kumimoji="0" lang="pl-PL" sz="2400" b="1" i="0" u="none" strike="noStrike" kern="1200" cap="small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innowacyjność &amp; konkurencyjność </a:t>
            </a:r>
            <a:r>
              <a:rPr kumimoji="0" lang="pl-PL" sz="24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(CP1)</a:t>
            </a:r>
            <a:endParaRPr kumimoji="0" lang="pl-PL" sz="24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ole tekstowe 13"/>
          <p:cNvSpPr txBox="1"/>
          <p:nvPr/>
        </p:nvSpPr>
        <p:spPr>
          <a:xfrm flipH="1">
            <a:off x="1767032" y="3084502"/>
            <a:ext cx="1024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Minimum</a:t>
            </a:r>
            <a:r>
              <a:rPr kumimoji="0" lang="pl-PL" sz="24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37 %</a:t>
            </a:r>
            <a:r>
              <a:rPr kumimoji="0" lang="pl-PL" sz="24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środków EFRR na </a:t>
            </a:r>
            <a:r>
              <a:rPr kumimoji="0" lang="pl-PL" sz="2400" b="1" i="0" u="none" strike="noStrike" kern="1200" cap="small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środowisko &amp; niskoemisyjność </a:t>
            </a:r>
            <a:r>
              <a:rPr kumimoji="0" lang="pl-PL" sz="24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(CP2)</a:t>
            </a:r>
            <a:endParaRPr kumimoji="0" lang="pl-PL" sz="24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ole tekstowe 14"/>
          <p:cNvSpPr txBox="1"/>
          <p:nvPr/>
        </p:nvSpPr>
        <p:spPr>
          <a:xfrm flipH="1">
            <a:off x="1767030" y="3865681"/>
            <a:ext cx="9156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Minimum</a:t>
            </a:r>
            <a:r>
              <a:rPr kumimoji="0" lang="pl-PL" sz="24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29,5 %</a:t>
            </a:r>
            <a:r>
              <a:rPr kumimoji="0" lang="pl-PL" sz="24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środków EFS+ na </a:t>
            </a:r>
            <a:r>
              <a:rPr kumimoji="0" lang="pl-PL" sz="2400" b="1" i="0" u="none" strike="noStrike" kern="1200" cap="small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włączenie </a:t>
            </a:r>
            <a:r>
              <a:rPr kumimoji="0" lang="pl-PL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społeczne</a:t>
            </a:r>
            <a:endParaRPr kumimoji="0" lang="pl-PL" sz="24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ole tekstowe 15"/>
          <p:cNvSpPr txBox="1"/>
          <p:nvPr/>
        </p:nvSpPr>
        <p:spPr>
          <a:xfrm flipH="1">
            <a:off x="1767029" y="4641417"/>
            <a:ext cx="9529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Minimum</a:t>
            </a:r>
            <a:r>
              <a:rPr kumimoji="0" lang="pl-PL" sz="24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17,7 %</a:t>
            </a:r>
            <a:r>
              <a:rPr kumimoji="0" lang="pl-PL" sz="24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środków EFRR na </a:t>
            </a:r>
            <a:r>
              <a:rPr kumimoji="0" lang="pl-PL" sz="2400" b="1" i="0" u="none" strike="noStrike" kern="1200" cap="small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zrównoważony rozwój obszarów </a:t>
            </a:r>
            <a:r>
              <a:rPr kumimoji="0" lang="pl-PL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miejskich </a:t>
            </a:r>
            <a:r>
              <a:rPr kumimoji="0" lang="pl-PL" sz="24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 formie instrumentu terytorialnego</a:t>
            </a:r>
            <a:r>
              <a:rPr kumimoji="0" lang="pl-PL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pl-PL" sz="24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Grafika 3">
            <a:extLst>
              <a:ext uri="{FF2B5EF4-FFF2-40B4-BE49-F238E27FC236}">
                <a16:creationId xmlns:a16="http://schemas.microsoft.com/office/drawing/2014/main" id="{098E3D5C-0989-4868-9B59-F23B81D76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2825" y="4771213"/>
            <a:ext cx="1142812" cy="285703"/>
          </a:xfrm>
          <a:prstGeom prst="rect">
            <a:avLst/>
          </a:prstGeom>
        </p:spPr>
      </p:pic>
      <p:pic>
        <p:nvPicPr>
          <p:cNvPr id="22" name="Grafika 3">
            <a:extLst>
              <a:ext uri="{FF2B5EF4-FFF2-40B4-BE49-F238E27FC236}">
                <a16:creationId xmlns:a16="http://schemas.microsoft.com/office/drawing/2014/main" id="{098E3D5C-0989-4868-9B59-F23B81D76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2825" y="3953663"/>
            <a:ext cx="1142812" cy="285703"/>
          </a:xfrm>
          <a:prstGeom prst="rect">
            <a:avLst/>
          </a:prstGeom>
        </p:spPr>
      </p:pic>
      <p:pic>
        <p:nvPicPr>
          <p:cNvPr id="23" name="Grafika 3">
            <a:extLst>
              <a:ext uri="{FF2B5EF4-FFF2-40B4-BE49-F238E27FC236}">
                <a16:creationId xmlns:a16="http://schemas.microsoft.com/office/drawing/2014/main" id="{098E3D5C-0989-4868-9B59-F23B81D76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2825" y="3201554"/>
            <a:ext cx="1142812" cy="285703"/>
          </a:xfrm>
          <a:prstGeom prst="rect">
            <a:avLst/>
          </a:prstGeom>
        </p:spPr>
      </p:pic>
      <p:sp>
        <p:nvSpPr>
          <p:cNvPr id="24" name="Prostokąt 23"/>
          <p:cNvSpPr/>
          <p:nvPr/>
        </p:nvSpPr>
        <p:spPr>
          <a:xfrm>
            <a:off x="6846849" y="1191461"/>
            <a:ext cx="5163343" cy="604198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6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Projekt </a:t>
            </a:r>
            <a:r>
              <a:rPr kumimoji="0" lang="pl-PL" sz="26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</a:t>
            </a:r>
            <a:r>
              <a:rPr kumimoji="0" lang="pl-PL" sz="26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ontraktu – koncentracja </a:t>
            </a:r>
            <a:endParaRPr kumimoji="0" lang="pl-PL" sz="2600" b="1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Grafika 3">
            <a:extLst>
              <a:ext uri="{FF2B5EF4-FFF2-40B4-BE49-F238E27FC236}">
                <a16:creationId xmlns:a16="http://schemas.microsoft.com/office/drawing/2014/main" id="{098E3D5C-0989-4868-9B59-F23B81D76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2825" y="5661063"/>
            <a:ext cx="1142812" cy="285703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 flipH="1">
            <a:off x="1767029" y="5531474"/>
            <a:ext cx="9529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Minimum </a:t>
            </a:r>
            <a:r>
              <a:rPr kumimoji="0" lang="pl-PL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37,5 %</a:t>
            </a:r>
            <a:r>
              <a:rPr kumimoji="0" lang="pl-PL" sz="24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budżetu UE na cele związane z </a:t>
            </a:r>
            <a:r>
              <a:rPr kumimoji="0" lang="pl-PL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klimatem</a:t>
            </a:r>
            <a:r>
              <a:rPr kumimoji="0" lang="pl-PL" sz="24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(markery klimatyczne na kodach – 0%, 40%, 100</a:t>
            </a:r>
            <a:r>
              <a:rPr kumimoji="0" lang="pl-PL" sz="24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%)   </a:t>
            </a:r>
            <a:endParaRPr kumimoji="0" lang="pl-PL" sz="24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23"/>
          <p:cNvSpPr/>
          <p:nvPr/>
        </p:nvSpPr>
        <p:spPr>
          <a:xfrm>
            <a:off x="6759019" y="1191461"/>
            <a:ext cx="5251174" cy="604198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6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Priorytety FEŁ 2027 &amp; alokacja</a:t>
            </a:r>
            <a:endParaRPr kumimoji="0" lang="pl-PL" sz="2600" b="1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Wykres 24"/>
          <p:cNvGraphicFramePr>
            <a:graphicFrameLocks/>
          </p:cNvGraphicFramePr>
          <p:nvPr>
            <p:extLst/>
          </p:nvPr>
        </p:nvGraphicFramePr>
        <p:xfrm>
          <a:off x="363071" y="1990165"/>
          <a:ext cx="11510682" cy="4477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28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36623" y="2790286"/>
            <a:ext cx="11279115" cy="1969770"/>
          </a:xfrm>
          <a:prstGeom prst="rect">
            <a:avLst/>
          </a:prstGeom>
          <a:noFill/>
        </p:spPr>
        <p:txBody>
          <a:bodyPr wrap="square" lIns="9000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Regionalny Program Operacyjny Województwa Łódzkiego na lata 2014 – 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WSPARCIE EFEKTYWNOŚCI ENERGETYCZNEJ</a:t>
            </a:r>
          </a:p>
        </p:txBody>
      </p:sp>
    </p:spTree>
    <p:extLst>
      <p:ext uri="{BB962C8B-B14F-4D97-AF65-F5344CB8AC3E}">
        <p14:creationId xmlns:p14="http://schemas.microsoft.com/office/powerpoint/2010/main" val="13609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799327" y="2407987"/>
            <a:ext cx="7940123" cy="17499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Termomodernizacja</a:t>
            </a:r>
            <a:r>
              <a:rPr kumimoji="0" lang="pl-PL" alt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budynków użyteczności publicznej i mieszkalnych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Inwestycje dotyczące </a:t>
            </a:r>
            <a:r>
              <a:rPr kumimoji="0" lang="pl-PL" alt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sieci ciepłowniczych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Energooszczędne </a:t>
            </a:r>
            <a:r>
              <a:rPr kumimoji="0" lang="pl-PL" alt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oświetlenie publiczne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Budowa </a:t>
            </a:r>
            <a:r>
              <a:rPr kumimoji="0" lang="pl-PL" alt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pasywnych budynków </a:t>
            </a: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użyteczności </a:t>
            </a:r>
            <a:r>
              <a:rPr kumimoji="0" lang="pl-PL" alt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publicznej</a:t>
            </a:r>
            <a:endParaRPr kumimoji="0" lang="pl-PL" altLang="pl-PL" sz="1600" b="0" i="0" u="none" strike="noStrike" kern="120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988890" y="4677641"/>
            <a:ext cx="6758461" cy="123400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pl-PL" sz="1600" b="1" i="0" u="none" strike="noStrike" kern="120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559245" y="2769405"/>
            <a:ext cx="2544270" cy="103279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CS (i) Efektywność energetyczna</a:t>
            </a:r>
            <a:endParaRPr kumimoji="0" lang="pl-PL" sz="2400" b="1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559245" y="4729526"/>
            <a:ext cx="2544270" cy="103279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CS (</a:t>
            </a:r>
            <a:r>
              <a:rPr kumimoji="0" lang="pl-PL" sz="24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ii) OZE</a:t>
            </a:r>
            <a:endParaRPr kumimoji="0" lang="pl-PL" sz="2400" b="1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7220015" y="1191461"/>
            <a:ext cx="4790177" cy="60419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6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CP2 Czysta energia</a:t>
            </a:r>
            <a:endParaRPr kumimoji="0" lang="pl-PL" sz="2600" b="1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4" name="Łącznik prosty 33"/>
          <p:cNvCxnSpPr/>
          <p:nvPr/>
        </p:nvCxnSpPr>
        <p:spPr>
          <a:xfrm flipV="1">
            <a:off x="3948545" y="4247830"/>
            <a:ext cx="6109855" cy="31596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3799327" y="4922760"/>
            <a:ext cx="6841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Rozwój OZE </a:t>
            </a: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 zakresie wytwarzania energii i ciepła wraz z dofinansowaniem magazynów energii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0058400" y="3124624"/>
            <a:ext cx="175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169,8 mln EUR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10058400" y="4991822"/>
            <a:ext cx="1746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159,9 mln EUR</a:t>
            </a:r>
          </a:p>
        </p:txBody>
      </p:sp>
    </p:spTree>
    <p:extLst>
      <p:ext uri="{BB962C8B-B14F-4D97-AF65-F5344CB8AC3E}">
        <p14:creationId xmlns:p14="http://schemas.microsoft.com/office/powerpoint/2010/main" val="122450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938" y="3382951"/>
            <a:ext cx="2333332" cy="233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a 3"/>
          <p:cNvGrpSpPr/>
          <p:nvPr/>
        </p:nvGrpSpPr>
        <p:grpSpPr>
          <a:xfrm>
            <a:off x="1431121" y="1677982"/>
            <a:ext cx="8838294" cy="996523"/>
            <a:chOff x="5725716" y="1081128"/>
            <a:chExt cx="8700704" cy="996523"/>
          </a:xfrm>
        </p:grpSpPr>
        <p:sp>
          <p:nvSpPr>
            <p:cNvPr id="5" name="pole tekstowe 4"/>
            <p:cNvSpPr txBox="1"/>
            <p:nvPr/>
          </p:nvSpPr>
          <p:spPr>
            <a:xfrm>
              <a:off x="6614716" y="1585208"/>
              <a:ext cx="7811704" cy="492443"/>
            </a:xfrm>
            <a:prstGeom prst="rect">
              <a:avLst/>
            </a:prstGeom>
            <a:noFill/>
            <a:ln>
              <a:solidFill>
                <a:srgbClr val="203864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0386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INFORMACJI O FUNDUSZACH EUROPEJSKICH?</a:t>
              </a:r>
              <a:endPara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5725716" y="1081128"/>
              <a:ext cx="2748563" cy="504080"/>
            </a:xfrm>
            <a:prstGeom prst="rect">
              <a:avLst/>
            </a:prstGeom>
            <a:solidFill>
              <a:srgbClr val="203864"/>
            </a:solidFill>
            <a:ln>
              <a:solidFill>
                <a:srgbClr val="0093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GDZIE SZUKAĆ</a:t>
              </a:r>
              <a:endPara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7" name="Diagram 6"/>
          <p:cNvGraphicFramePr/>
          <p:nvPr>
            <p:extLst/>
          </p:nvPr>
        </p:nvGraphicFramePr>
        <p:xfrm>
          <a:off x="3575544" y="2800765"/>
          <a:ext cx="7792910" cy="366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Owal 9"/>
          <p:cNvSpPr>
            <a:spLocks noChangeAspect="1"/>
          </p:cNvSpPr>
          <p:nvPr/>
        </p:nvSpPr>
        <p:spPr>
          <a:xfrm>
            <a:off x="984644" y="3045479"/>
            <a:ext cx="2808000" cy="2808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749964" y="313234"/>
            <a:ext cx="8266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Sieć Punktów Informacyjnych Funduszy Europejskich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 województwie łódzkim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52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B74465E-3E88-4A3A-9C5E-C7253EE2C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98" y="1715938"/>
            <a:ext cx="5247046" cy="4349840"/>
          </a:xfrm>
          <a:prstGeom prst="rect">
            <a:avLst/>
          </a:prstGeom>
        </p:spPr>
      </p:pic>
      <p:sp>
        <p:nvSpPr>
          <p:cNvPr id="3" name="Objaśnienie owalne 2"/>
          <p:cNvSpPr/>
          <p:nvPr/>
        </p:nvSpPr>
        <p:spPr>
          <a:xfrm>
            <a:off x="8110358" y="2110659"/>
            <a:ext cx="144462" cy="133350"/>
          </a:xfrm>
          <a:prstGeom prst="wedgeEllipseCallout">
            <a:avLst>
              <a:gd name="adj1" fmla="val -2340"/>
              <a:gd name="adj2" fmla="val 142144"/>
            </a:avLst>
          </a:prstGeom>
          <a:solidFill>
            <a:srgbClr val="FF0000"/>
          </a:solidFill>
          <a:ln w="12700" cap="flat" cmpd="sng" algn="ctr">
            <a:solidFill>
              <a:srgbClr val="203864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aśnienie owalne 3"/>
          <p:cNvSpPr/>
          <p:nvPr/>
        </p:nvSpPr>
        <p:spPr>
          <a:xfrm>
            <a:off x="7304396" y="3089536"/>
            <a:ext cx="144462" cy="133350"/>
          </a:xfrm>
          <a:prstGeom prst="wedgeEllipseCallout">
            <a:avLst>
              <a:gd name="adj1" fmla="val -2340"/>
              <a:gd name="adj2" fmla="val 142144"/>
            </a:avLst>
          </a:prstGeom>
          <a:solidFill>
            <a:srgbClr val="FF0000"/>
          </a:solidFill>
          <a:ln w="12700" cap="flat" cmpd="sng" algn="ctr">
            <a:solidFill>
              <a:srgbClr val="203864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aśnienie owalne 4"/>
          <p:cNvSpPr/>
          <p:nvPr/>
        </p:nvSpPr>
        <p:spPr>
          <a:xfrm>
            <a:off x="6823749" y="3971697"/>
            <a:ext cx="144462" cy="133350"/>
          </a:xfrm>
          <a:prstGeom prst="wedgeEllipseCallout">
            <a:avLst>
              <a:gd name="adj1" fmla="val -2340"/>
              <a:gd name="adj2" fmla="val 142144"/>
            </a:avLst>
          </a:prstGeom>
          <a:solidFill>
            <a:srgbClr val="FF0000"/>
          </a:solidFill>
          <a:ln w="12700" cap="flat" cmpd="sng" algn="ctr">
            <a:solidFill>
              <a:srgbClr val="203864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aśnienie owalne 5"/>
          <p:cNvSpPr/>
          <p:nvPr/>
        </p:nvSpPr>
        <p:spPr>
          <a:xfrm>
            <a:off x="5578172" y="3420712"/>
            <a:ext cx="144462" cy="133350"/>
          </a:xfrm>
          <a:prstGeom prst="wedgeEllipseCallout">
            <a:avLst>
              <a:gd name="adj1" fmla="val -2340"/>
              <a:gd name="adj2" fmla="val 142144"/>
            </a:avLst>
          </a:prstGeom>
          <a:solidFill>
            <a:srgbClr val="FF0000"/>
          </a:solidFill>
          <a:ln w="12700" cap="flat" cmpd="sng" algn="ctr">
            <a:solidFill>
              <a:srgbClr val="203864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aśnienie liniowe 3 (brak obramowania) 6"/>
          <p:cNvSpPr/>
          <p:nvPr/>
        </p:nvSpPr>
        <p:spPr>
          <a:xfrm>
            <a:off x="3500941" y="1715938"/>
            <a:ext cx="1366413" cy="263525"/>
          </a:xfrm>
          <a:prstGeom prst="callout3">
            <a:avLst>
              <a:gd name="adj1" fmla="val 78619"/>
              <a:gd name="adj2" fmla="val -13409"/>
              <a:gd name="adj3" fmla="val 114254"/>
              <a:gd name="adj4" fmla="val -7965"/>
              <a:gd name="adj5" fmla="val 112829"/>
              <a:gd name="adj6" fmla="val 105170"/>
              <a:gd name="adj7" fmla="val 619263"/>
              <a:gd name="adj8" fmla="val 283287"/>
            </a:avLst>
          </a:prstGeom>
          <a:solidFill>
            <a:srgbClr val="203864"/>
          </a:soli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GPI Łódź</a:t>
            </a:r>
          </a:p>
        </p:txBody>
      </p:sp>
      <p:sp>
        <p:nvSpPr>
          <p:cNvPr id="9" name="Objaśnienie liniowe 3 (brak obramowania) 8"/>
          <p:cNvSpPr/>
          <p:nvPr/>
        </p:nvSpPr>
        <p:spPr>
          <a:xfrm>
            <a:off x="2433332" y="2572735"/>
            <a:ext cx="1710473" cy="261938"/>
          </a:xfrm>
          <a:prstGeom prst="callout3">
            <a:avLst>
              <a:gd name="adj1" fmla="val 78619"/>
              <a:gd name="adj2" fmla="val -13409"/>
              <a:gd name="adj3" fmla="val 114254"/>
              <a:gd name="adj4" fmla="val -7965"/>
              <a:gd name="adj5" fmla="val 112829"/>
              <a:gd name="adj6" fmla="val 105170"/>
              <a:gd name="adj7" fmla="val 421892"/>
              <a:gd name="adj8" fmla="val 188234"/>
            </a:avLst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small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LPI Sieradz</a:t>
            </a:r>
          </a:p>
        </p:txBody>
      </p:sp>
      <p:sp>
        <p:nvSpPr>
          <p:cNvPr id="10" name="Objaśnienie liniowe 3 (brak obramowania) 9"/>
          <p:cNvSpPr/>
          <p:nvPr/>
        </p:nvSpPr>
        <p:spPr>
          <a:xfrm>
            <a:off x="10083437" y="2618032"/>
            <a:ext cx="1476064" cy="263525"/>
          </a:xfrm>
          <a:prstGeom prst="callout3">
            <a:avLst>
              <a:gd name="adj1" fmla="val -92650"/>
              <a:gd name="adj2" fmla="val -129436"/>
              <a:gd name="adj3" fmla="val 114254"/>
              <a:gd name="adj4" fmla="val -7965"/>
              <a:gd name="adj5" fmla="val 112829"/>
              <a:gd name="adj6" fmla="val 105170"/>
              <a:gd name="adj7" fmla="val 73295"/>
              <a:gd name="adj8" fmla="val 110505"/>
            </a:avLst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small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LPI Łowicz</a:t>
            </a:r>
          </a:p>
        </p:txBody>
      </p:sp>
      <p:sp>
        <p:nvSpPr>
          <p:cNvPr id="11" name="Objaśnienie liniowe 3 (brak obramowania) 10"/>
          <p:cNvSpPr/>
          <p:nvPr/>
        </p:nvSpPr>
        <p:spPr>
          <a:xfrm>
            <a:off x="9321800" y="5242405"/>
            <a:ext cx="1929976" cy="368777"/>
          </a:xfrm>
          <a:prstGeom prst="callout3">
            <a:avLst>
              <a:gd name="adj1" fmla="val -273139"/>
              <a:gd name="adj2" fmla="val -125769"/>
              <a:gd name="adj3" fmla="val 109346"/>
              <a:gd name="adj4" fmla="val -5642"/>
              <a:gd name="adj5" fmla="val 112797"/>
              <a:gd name="adj6" fmla="val 102976"/>
              <a:gd name="adj7" fmla="val 87714"/>
              <a:gd name="adj8" fmla="val 107614"/>
            </a:avLst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small" spc="0" normalizeH="0" baseline="0" noProof="0" dirty="0" smtClean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LPI Bełchatów</a:t>
            </a:r>
            <a:endParaRPr kumimoji="0" lang="pl-PL" sz="1800" b="1" i="0" u="none" strike="noStrike" kern="0" cap="small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68986" y="3445219"/>
            <a:ext cx="3131955" cy="369332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podstawowy)"/>
                <a:ea typeface="+mn-ea"/>
                <a:cs typeface="+mn-cs"/>
              </a:rPr>
              <a:t>GODZINY OTWARCIA: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podstawowy)"/>
              <a:ea typeface="+mn-ea"/>
              <a:cs typeface="+mn-cs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969909" y="3909789"/>
            <a:ext cx="179574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3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PONIEDZIAŁEK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  <a:r>
              <a:rPr kumimoji="0" lang="pl-PL" sz="20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00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- 18</a:t>
            </a:r>
            <a:r>
              <a:rPr kumimoji="0" lang="pl-PL" sz="20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00</a:t>
            </a:r>
            <a:endParaRPr kumimoji="0" lang="pl-PL" sz="20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843945" y="4741445"/>
            <a:ext cx="204767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93D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WTOREK - PIĄTEK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  <a:r>
              <a:rPr kumimoji="0" lang="pl-PL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00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- 16</a:t>
            </a:r>
            <a:r>
              <a:rPr kumimoji="0" lang="pl-PL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368986" y="5786910"/>
            <a:ext cx="3131955" cy="369332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podstawowy)"/>
                <a:ea typeface="+mn-ea"/>
                <a:cs typeface="+mn-cs"/>
              </a:rPr>
              <a:t>SKYPE: </a:t>
            </a:r>
            <a:r>
              <a:rPr kumimoji="0" lang="pl-PL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podstawowy)"/>
                <a:ea typeface="+mn-ea"/>
                <a:cs typeface="+mn-cs"/>
              </a:rPr>
              <a:t>GPILodz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podstawowy)"/>
              <a:ea typeface="+mn-ea"/>
              <a:cs typeface="+mn-cs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3749964" y="295816"/>
            <a:ext cx="8266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Sieć Punktów Informacyjnych Funduszy Europejskich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 województwie łódzkim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2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55" y="1533076"/>
            <a:ext cx="2958409" cy="295840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763" y="1776249"/>
            <a:ext cx="3781506" cy="321336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9104614" y="4804306"/>
            <a:ext cx="2208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Źródło: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www.pixabay.com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6" name="Prostokąt 5"/>
          <p:cNvSpPr/>
          <p:nvPr/>
        </p:nvSpPr>
        <p:spPr>
          <a:xfrm>
            <a:off x="3462778" y="2050046"/>
            <a:ext cx="5144872" cy="641268"/>
          </a:xfrm>
          <a:prstGeom prst="rect">
            <a:avLst/>
          </a:prstGeom>
          <a:solidFill>
            <a:srgbClr val="2038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478361" y="2139847"/>
            <a:ext cx="5076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Łódzkie informuje o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Funduszach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584951" y="3749711"/>
            <a:ext cx="4810222" cy="461665"/>
          </a:xfrm>
          <a:prstGeom prst="rect">
            <a:avLst/>
          </a:prstGeom>
          <a:solidFill>
            <a:srgbClr val="20386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www.facebook.com/lodzkiepife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749964" y="313234"/>
            <a:ext cx="8266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Sieć Punktów Informacyjnych Funduszy Europejskich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 województwie łódzkim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0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X:\BAZA ZDJEC\COP\zdj 7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61147" y="1284936"/>
            <a:ext cx="4973002" cy="419262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Prostokąt 4"/>
          <p:cNvSpPr/>
          <p:nvPr/>
        </p:nvSpPr>
        <p:spPr>
          <a:xfrm>
            <a:off x="6191790" y="1380735"/>
            <a:ext cx="53544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Agnieszka Więckowska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Główny Punkt Informacyjny Funduszy </a:t>
            </a:r>
            <a:r>
              <a:rPr kumimoji="0" lang="pl-PL" alt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Europejskich</a:t>
            </a:r>
            <a:r>
              <a:rPr kumimoji="0" lang="pl-PL" altLang="pl-PL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alt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Wydział </a:t>
            </a: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Sieci Punktów Informacyjnych </a:t>
            </a:r>
            <a:r>
              <a:rPr kumimoji="0" lang="pl-PL" alt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Funduszy</a:t>
            </a:r>
            <a:r>
              <a:rPr kumimoji="0" lang="pl-PL" altLang="pl-PL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alt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Europejskich</a:t>
            </a: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/>
            </a:r>
            <a:b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Departament Polityki Regionalnej</a:t>
            </a:r>
            <a:b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Urząd Marszałkowski Województwa Łódzkiego</a:t>
            </a:r>
            <a:b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ul. Moniuszki 7/9, Łódź</a:t>
            </a:r>
            <a:b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Tel.: (42</a:t>
            </a:r>
            <a:r>
              <a:rPr kumimoji="0" lang="pl-PL" alt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 </a:t>
            </a: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663 31 </a:t>
            </a:r>
            <a:r>
              <a:rPr kumimoji="0" lang="pl-PL" alt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07;  </a:t>
            </a: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663 34 </a:t>
            </a:r>
            <a:r>
              <a:rPr kumimoji="0" lang="pl-PL" alt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05; </a:t>
            </a: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291 97 </a:t>
            </a:r>
            <a:r>
              <a:rPr kumimoji="0" lang="pl-PL" alt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60.</a:t>
            </a: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/>
            </a:r>
            <a:b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e-mail: GPILodz@lodzkie.pl 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1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435">
            <a:off x="559017" y="2598349"/>
            <a:ext cx="4527811" cy="2330515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3762104" y="292719"/>
            <a:ext cx="8177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Regionalny Program Operacyjny Województwa</a:t>
            </a:r>
            <a:r>
              <a:rPr kumimoji="0" lang="pl-PL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Łódzkiego na lata 2014-2020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52108"/>
              </p:ext>
            </p:extLst>
          </p:nvPr>
        </p:nvGraphicFramePr>
        <p:xfrm>
          <a:off x="5207725" y="1402081"/>
          <a:ext cx="6923314" cy="5172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rostokąt 7"/>
          <p:cNvSpPr/>
          <p:nvPr/>
        </p:nvSpPr>
        <p:spPr>
          <a:xfrm>
            <a:off x="5793635" y="2790818"/>
            <a:ext cx="5408030" cy="3442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664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3921492" y="301428"/>
            <a:ext cx="8000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Oś Priorytetowa IV Gospodarka</a:t>
            </a:r>
            <a:r>
              <a:rPr kumimoji="0" lang="pl-PL" sz="23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niskoemisyjna. Typy projektów</a:t>
            </a:r>
            <a:endParaRPr kumimoji="0" lang="pl-PL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03985863"/>
              </p:ext>
            </p:extLst>
          </p:nvPr>
        </p:nvGraphicFramePr>
        <p:xfrm>
          <a:off x="373196" y="1269497"/>
          <a:ext cx="11331123" cy="5289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87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623094" y="327966"/>
            <a:ext cx="8393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 Priorytetowa IV Gospodarka niskoemisyjna – wykorzystanie środków</a:t>
            </a:r>
            <a:endParaRPr lang="pl-P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532038"/>
              </p:ext>
            </p:extLst>
          </p:nvPr>
        </p:nvGraphicFramePr>
        <p:xfrm>
          <a:off x="315683" y="1262743"/>
          <a:ext cx="11580224" cy="5103866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995060">
                  <a:extLst>
                    <a:ext uri="{9D8B030D-6E8A-4147-A177-3AD203B41FA5}">
                      <a16:colId xmlns:a16="http://schemas.microsoft.com/office/drawing/2014/main" val="577000463"/>
                    </a:ext>
                  </a:extLst>
                </a:gridCol>
                <a:gridCol w="583474">
                  <a:extLst>
                    <a:ext uri="{9D8B030D-6E8A-4147-A177-3AD203B41FA5}">
                      <a16:colId xmlns:a16="http://schemas.microsoft.com/office/drawing/2014/main" val="3243154912"/>
                    </a:ext>
                  </a:extLst>
                </a:gridCol>
                <a:gridCol w="1227909">
                  <a:extLst>
                    <a:ext uri="{9D8B030D-6E8A-4147-A177-3AD203B41FA5}">
                      <a16:colId xmlns:a16="http://schemas.microsoft.com/office/drawing/2014/main" val="3610509395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3285676835"/>
                    </a:ext>
                  </a:extLst>
                </a:gridCol>
                <a:gridCol w="1236617">
                  <a:extLst>
                    <a:ext uri="{9D8B030D-6E8A-4147-A177-3AD203B41FA5}">
                      <a16:colId xmlns:a16="http://schemas.microsoft.com/office/drawing/2014/main" val="3931401944"/>
                    </a:ext>
                  </a:extLst>
                </a:gridCol>
                <a:gridCol w="513806">
                  <a:extLst>
                    <a:ext uri="{9D8B030D-6E8A-4147-A177-3AD203B41FA5}">
                      <a16:colId xmlns:a16="http://schemas.microsoft.com/office/drawing/2014/main" val="2399748543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val="3002047428"/>
                    </a:ext>
                  </a:extLst>
                </a:gridCol>
                <a:gridCol w="1105989">
                  <a:extLst>
                    <a:ext uri="{9D8B030D-6E8A-4147-A177-3AD203B41FA5}">
                      <a16:colId xmlns:a16="http://schemas.microsoft.com/office/drawing/2014/main" val="3613619679"/>
                    </a:ext>
                  </a:extLst>
                </a:gridCol>
                <a:gridCol w="1184364">
                  <a:extLst>
                    <a:ext uri="{9D8B030D-6E8A-4147-A177-3AD203B41FA5}">
                      <a16:colId xmlns:a16="http://schemas.microsoft.com/office/drawing/2014/main" val="3898891597"/>
                    </a:ext>
                  </a:extLst>
                </a:gridCol>
              </a:tblGrid>
              <a:tr h="910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Nazwa i numer działania/ poddziałania 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>
                    <a:solidFill>
                      <a:srgbClr val="20386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Wnioski poprawne formalnie</a:t>
                      </a:r>
                      <a:endParaRPr lang="pl-PL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Wnioski zatwierdzone do dofinansowania</a:t>
                      </a:r>
                      <a:endParaRPr lang="pl-PL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Umowy o dofinansowanie</a:t>
                      </a:r>
                      <a:endParaRPr lang="pl-PL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Wnioski </a:t>
                      </a:r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 płatność</a:t>
                      </a:r>
                      <a:endParaRPr lang="pl-PL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Certyfikacja</a:t>
                      </a:r>
                      <a:endParaRPr lang="pl-PL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722158"/>
                  </a:ext>
                </a:extLst>
              </a:tr>
              <a:tr h="66013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Liczba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Wkład UE </a:t>
                      </a:r>
                      <a:endParaRPr lang="pl-PL" sz="1400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pl-PL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[MLN PLN]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Liczba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Wkład </a:t>
                      </a:r>
                      <a:r>
                        <a:rPr lang="pl-PL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UE</a:t>
                      </a:r>
                    </a:p>
                    <a:p>
                      <a:pPr algn="ctr" fontAlgn="ctr"/>
                      <a:r>
                        <a:rPr lang="pl-PL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[MLN PLN]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Liczba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Wkład UE </a:t>
                      </a:r>
                      <a:endParaRPr lang="pl-PL" sz="1400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pl-PL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[MLN PLN]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Wkład</a:t>
                      </a:r>
                      <a:r>
                        <a:rPr lang="pl-PL" sz="14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l-PL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UE </a:t>
                      </a:r>
                    </a:p>
                    <a:p>
                      <a:pPr algn="ctr" fontAlgn="ctr"/>
                      <a:r>
                        <a:rPr lang="pl-PL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[MLN PLN]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kwota wnioskowana</a:t>
                      </a:r>
                      <a:br>
                        <a:rPr lang="pl-PL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pl-PL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[MLN PLN</a:t>
                      </a:r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]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193397"/>
                  </a:ext>
                </a:extLst>
              </a:tr>
              <a:tr h="405706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600" u="none" strike="noStrike" dirty="0" smtClean="0">
                          <a:effectLst/>
                        </a:rPr>
                        <a:t>IV.1.1 </a:t>
                      </a:r>
                      <a:r>
                        <a:rPr lang="pl-PL" sz="1600" u="none" strike="noStrike" dirty="0">
                          <a:effectLst/>
                        </a:rPr>
                        <a:t>Odnawialne źródła energii </a:t>
                      </a:r>
                      <a:r>
                        <a:rPr lang="pl-PL" sz="1600" u="none" strike="noStrike" dirty="0" smtClean="0">
                          <a:effectLst/>
                        </a:rPr>
                        <a:t>– ZIT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14 673 450,83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14 673 450,83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13 584 536,05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7 844 591,05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-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extLst>
                  <a:ext uri="{0D108BD9-81ED-4DB2-BD59-A6C34878D82A}">
                    <a16:rowId xmlns:a16="http://schemas.microsoft.com/office/drawing/2014/main" val="2911282059"/>
                  </a:ext>
                </a:extLst>
              </a:tr>
              <a:tr h="405706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600" u="none" strike="noStrike" dirty="0" smtClean="0">
                          <a:effectLst/>
                        </a:rPr>
                        <a:t>IV.1.2 </a:t>
                      </a:r>
                      <a:r>
                        <a:rPr lang="pl-PL" sz="1600" u="none" strike="noStrike" dirty="0">
                          <a:effectLst/>
                        </a:rPr>
                        <a:t>Odnawialne źródła energii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191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332 883 094,07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171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299 717 050,05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155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262 735 989,85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168 447 292,68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747348"/>
                  </a:ext>
                </a:extLst>
              </a:tr>
              <a:tr h="405706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600" u="none" strike="noStrike" dirty="0" smtClean="0">
                          <a:effectLst/>
                        </a:rPr>
                        <a:t>IV.2.1 </a:t>
                      </a:r>
                      <a:r>
                        <a:rPr lang="pl-PL" sz="1600" u="none" strike="noStrike" dirty="0">
                          <a:effectLst/>
                        </a:rPr>
                        <a:t>Termomodernizacja budynków </a:t>
                      </a:r>
                      <a:r>
                        <a:rPr lang="pl-PL" sz="1600" u="none" strike="noStrike" dirty="0" smtClean="0">
                          <a:effectLst/>
                        </a:rPr>
                        <a:t>– ZIT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55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216 775 159,02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52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214 423 171,46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50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214 050 411,89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188 479 009,14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829643"/>
                  </a:ext>
                </a:extLst>
              </a:tr>
              <a:tr h="405706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600" u="none" strike="noStrike" dirty="0" smtClean="0">
                          <a:effectLst/>
                        </a:rPr>
                        <a:t>IV.2.2 </a:t>
                      </a:r>
                      <a:r>
                        <a:rPr lang="pl-PL" sz="1600" u="none" strike="noStrike" dirty="0">
                          <a:effectLst/>
                        </a:rPr>
                        <a:t>Termomodernizacja budynków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171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255 618 239,10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157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243 099 582,08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146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215 613 338,43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105 694 160,38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492428"/>
                  </a:ext>
                </a:extLst>
              </a:tr>
              <a:tr h="845795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600" u="none" strike="noStrike" dirty="0" smtClean="0">
                          <a:effectLst/>
                        </a:rPr>
                        <a:t>IV.2.3 </a:t>
                      </a:r>
                      <a:r>
                        <a:rPr lang="pl-PL" sz="1600" u="none" strike="noStrike" dirty="0">
                          <a:effectLst/>
                        </a:rPr>
                        <a:t>Termomodernizacja budynków w oparciu o zastosowanie instrumentów finansowych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95 275 400,00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95 275 400,00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1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47 637 700,00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47 637 700,00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480851"/>
                  </a:ext>
                </a:extLst>
              </a:tr>
              <a:tr h="405706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600" u="none" strike="noStrike" dirty="0" smtClean="0">
                          <a:effectLst/>
                        </a:rPr>
                        <a:t>IV.3.1 </a:t>
                      </a:r>
                      <a:r>
                        <a:rPr lang="pl-PL" sz="1600" u="none" strike="noStrike" dirty="0">
                          <a:effectLst/>
                        </a:rPr>
                        <a:t>Ochrona powietrza </a:t>
                      </a:r>
                      <a:r>
                        <a:rPr lang="pl-PL" sz="1600" u="none" strike="noStrike" dirty="0" smtClean="0">
                          <a:effectLst/>
                        </a:rPr>
                        <a:t>– ZIT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13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23 985 884,26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12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23 350 084,26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12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21 294 464,56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14 294 162,09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189572"/>
                  </a:ext>
                </a:extLst>
              </a:tr>
              <a:tr h="405706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600" u="none" strike="noStrike" dirty="0" smtClean="0">
                          <a:effectLst/>
                        </a:rPr>
                        <a:t>IV.3.2 </a:t>
                      </a:r>
                      <a:r>
                        <a:rPr lang="pl-PL" sz="1600" u="none" strike="noStrike" dirty="0">
                          <a:effectLst/>
                        </a:rPr>
                        <a:t>Ochrona powietrza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68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248 440 209,61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64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232 362 576,79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54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176 841 359,49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85 287 807,79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23590"/>
                  </a:ext>
                </a:extLst>
              </a:tr>
              <a:tr h="405706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600" u="none" strike="noStrike" dirty="0" smtClean="0">
                          <a:effectLst/>
                        </a:rPr>
                        <a:t>IV.4 </a:t>
                      </a:r>
                      <a:r>
                        <a:rPr lang="pl-PL" sz="1600" u="none" strike="noStrike" dirty="0">
                          <a:effectLst/>
                        </a:rPr>
                        <a:t>Zmniejszenie emisji zanieczyszczeń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17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34 870 863,30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20 284 986,62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20 566 261,03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850 015,26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0415"/>
                  </a:ext>
                </a:extLst>
              </a:tr>
              <a:tr h="32662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Razem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522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1 222 522 300,19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472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u="none" strike="noStrike" dirty="0">
                          <a:effectLst/>
                        </a:rPr>
                        <a:t>1 143 186 302,09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433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u="none" strike="noStrike" dirty="0">
                          <a:effectLst/>
                        </a:rPr>
                        <a:t>972 324 061,30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u="none" strike="noStrike" dirty="0">
                          <a:effectLst/>
                        </a:rPr>
                        <a:t>618 534 738,39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u="none" strike="noStrike" dirty="0">
                          <a:effectLst/>
                        </a:rPr>
                        <a:t>670 948 </a:t>
                      </a:r>
                      <a:r>
                        <a:rPr lang="pl-PL" sz="1200" b="1" u="none" strike="noStrike" dirty="0" smtClean="0">
                          <a:effectLst/>
                        </a:rPr>
                        <a:t>090,02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" marR="4649" marT="4649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543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76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623094" y="447886"/>
            <a:ext cx="8393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Działanie IV.1 Odnawialne źródła energii</a:t>
            </a:r>
            <a:endParaRPr lang="pl-PL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4"/>
          <p:cNvSpPr txBox="1">
            <a:spLocks noChangeArrowheads="1"/>
          </p:cNvSpPr>
          <p:nvPr/>
        </p:nvSpPr>
        <p:spPr bwMode="auto">
          <a:xfrm>
            <a:off x="5455076" y="1151591"/>
            <a:ext cx="4899870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pl-PL" sz="1200" b="1" i="1" dirty="0" smtClean="0">
                <a:solidFill>
                  <a:srgbClr val="004494"/>
                </a:solidFill>
                <a:cs typeface="Arial" panose="020B0604020202020204" pitchFamily="34" charset="0"/>
              </a:rPr>
              <a:t>Poddziałanie: </a:t>
            </a:r>
            <a:r>
              <a:rPr lang="pl-PL" sz="1200" b="1" dirty="0" smtClean="0">
                <a:solidFill>
                  <a:srgbClr val="004494"/>
                </a:solidFill>
                <a:cs typeface="Arial" panose="020B0604020202020204" pitchFamily="34" charset="0"/>
              </a:rPr>
              <a:t>IV.1.2 Odnawialne źródła energii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pl-PL" sz="1200" b="1" i="1" dirty="0" smtClean="0">
                <a:solidFill>
                  <a:srgbClr val="004494"/>
                </a:solidFill>
                <a:cs typeface="Arial" panose="020B0604020202020204" pitchFamily="34" charset="0"/>
              </a:rPr>
              <a:t>Beneficjent: </a:t>
            </a:r>
            <a:r>
              <a:rPr lang="pl-PL" sz="1200" b="1" dirty="0" smtClean="0">
                <a:solidFill>
                  <a:srgbClr val="004494"/>
                </a:solidFill>
                <a:cs typeface="Arial" panose="020B0604020202020204" pitchFamily="34" charset="0"/>
              </a:rPr>
              <a:t>Gmina Szczerców.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pl-PL" sz="1200" b="1" i="1" dirty="0" smtClean="0">
                <a:solidFill>
                  <a:srgbClr val="004494"/>
                </a:solidFill>
                <a:cs typeface="Arial" panose="020B0604020202020204" pitchFamily="34" charset="0"/>
              </a:rPr>
              <a:t>Projekt</a:t>
            </a:r>
            <a:r>
              <a:rPr lang="pl-PL" sz="1200" b="1" dirty="0" smtClean="0">
                <a:solidFill>
                  <a:srgbClr val="004494"/>
                </a:solidFill>
                <a:cs typeface="Arial" panose="020B0604020202020204" pitchFamily="34" charset="0"/>
              </a:rPr>
              <a:t>: </a:t>
            </a:r>
            <a:r>
              <a:rPr lang="pl-PL" sz="1200" b="1" dirty="0">
                <a:solidFill>
                  <a:srgbClr val="004494"/>
                </a:solidFill>
                <a:cs typeface="Arial" panose="020B0604020202020204" pitchFamily="34" charset="0"/>
              </a:rPr>
              <a:t>Polepszenie jakości środowiska poprzez wykorzystanie odnawialnych źródeł energii w gminie </a:t>
            </a:r>
            <a:r>
              <a:rPr lang="pl-PL" sz="1200" b="1" dirty="0" smtClean="0">
                <a:solidFill>
                  <a:srgbClr val="004494"/>
                </a:solidFill>
                <a:cs typeface="Arial" panose="020B0604020202020204" pitchFamily="34" charset="0"/>
              </a:rPr>
              <a:t>Szczerców.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pl-PL" sz="1200" b="1" i="1" dirty="0" smtClean="0">
                <a:solidFill>
                  <a:srgbClr val="004494"/>
                </a:solidFill>
                <a:cs typeface="Arial" panose="020B0604020202020204" pitchFamily="34" charset="0"/>
              </a:rPr>
              <a:t>Wartość </a:t>
            </a:r>
            <a:r>
              <a:rPr lang="pl-PL" sz="1200" b="1" i="1" dirty="0">
                <a:solidFill>
                  <a:srgbClr val="004494"/>
                </a:solidFill>
                <a:cs typeface="Arial" panose="020B0604020202020204" pitchFamily="34" charset="0"/>
              </a:rPr>
              <a:t>projektu</a:t>
            </a:r>
            <a:r>
              <a:rPr lang="pl-PL" sz="1200" b="1" dirty="0">
                <a:solidFill>
                  <a:srgbClr val="004494"/>
                </a:solidFill>
                <a:cs typeface="Arial" panose="020B0604020202020204" pitchFamily="34" charset="0"/>
              </a:rPr>
              <a:t>: </a:t>
            </a:r>
            <a:r>
              <a:rPr lang="pl-PL" sz="1200" b="1" dirty="0" smtClean="0">
                <a:solidFill>
                  <a:srgbClr val="004494"/>
                </a:solidFill>
                <a:cs typeface="Arial" panose="020B0604020202020204" pitchFamily="34" charset="0"/>
              </a:rPr>
              <a:t>6 222 805,65 zł.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pl-PL" sz="1200" b="1" i="1" dirty="0">
                <a:solidFill>
                  <a:srgbClr val="004494"/>
                </a:solidFill>
                <a:cs typeface="Arial" panose="020B0604020202020204" pitchFamily="34" charset="0"/>
              </a:rPr>
              <a:t>Kwota dofinansowania</a:t>
            </a:r>
            <a:r>
              <a:rPr lang="pl-PL" sz="1200" b="1" dirty="0">
                <a:solidFill>
                  <a:srgbClr val="004494"/>
                </a:solidFill>
                <a:cs typeface="Arial" panose="020B0604020202020204" pitchFamily="34" charset="0"/>
              </a:rPr>
              <a:t>: </a:t>
            </a:r>
            <a:r>
              <a:rPr lang="pl-PL" sz="1200" b="1" dirty="0" smtClean="0">
                <a:solidFill>
                  <a:srgbClr val="004494"/>
                </a:solidFill>
                <a:cs typeface="Arial" panose="020B0604020202020204" pitchFamily="34" charset="0"/>
              </a:rPr>
              <a:t>3 999 582,32 zł.</a:t>
            </a:r>
            <a:endParaRPr lang="pl-PL" sz="1200" b="1" dirty="0">
              <a:solidFill>
                <a:srgbClr val="004494"/>
              </a:solidFill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482" y="2270511"/>
            <a:ext cx="2483868" cy="383630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993" y="3073306"/>
            <a:ext cx="2159615" cy="3441833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852110" y="6106819"/>
            <a:ext cx="1827711" cy="277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Źródło: </a:t>
            </a:r>
            <a:r>
              <a:rPr lang="pl-PL" sz="1200" dirty="0" smtClean="0">
                <a:hlinkClick r:id="rId5"/>
              </a:rPr>
              <a:t>www.szczercow.pl</a:t>
            </a:r>
            <a:r>
              <a:rPr lang="pl-PL" sz="1200" dirty="0" smtClean="0"/>
              <a:t> </a:t>
            </a:r>
            <a:endParaRPr lang="pl-PL" sz="1200" dirty="0"/>
          </a:p>
        </p:txBody>
      </p:sp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55523"/>
              </p:ext>
            </p:extLst>
          </p:nvPr>
        </p:nvGraphicFramePr>
        <p:xfrm>
          <a:off x="322549" y="1243165"/>
          <a:ext cx="3943870" cy="272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Wykres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037625"/>
              </p:ext>
            </p:extLst>
          </p:nvPr>
        </p:nvGraphicFramePr>
        <p:xfrm>
          <a:off x="322549" y="3727270"/>
          <a:ext cx="3999896" cy="2958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3398492" y="4486445"/>
            <a:ext cx="2380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Umowy o dofinansowanie</a:t>
            </a:r>
          </a:p>
        </p:txBody>
      </p:sp>
    </p:spTree>
    <p:extLst>
      <p:ext uri="{BB962C8B-B14F-4D97-AF65-F5344CB8AC3E}">
        <p14:creationId xmlns:p14="http://schemas.microsoft.com/office/powerpoint/2010/main" val="412251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4"/>
          <p:cNvSpPr txBox="1">
            <a:spLocks noChangeArrowheads="1"/>
          </p:cNvSpPr>
          <p:nvPr/>
        </p:nvSpPr>
        <p:spPr bwMode="auto">
          <a:xfrm>
            <a:off x="6414521" y="1159701"/>
            <a:ext cx="5004367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pl-PL" sz="1200" b="1" i="1" dirty="0" smtClean="0">
                <a:solidFill>
                  <a:srgbClr val="004494"/>
                </a:solidFill>
                <a:cs typeface="Arial" panose="020B0604020202020204" pitchFamily="34" charset="0"/>
              </a:rPr>
              <a:t>Poddziałanie: </a:t>
            </a:r>
            <a:r>
              <a:rPr lang="pl-PL" sz="1200" b="1" dirty="0">
                <a:solidFill>
                  <a:srgbClr val="004494"/>
                </a:solidFill>
                <a:cs typeface="Arial" panose="020B0604020202020204" pitchFamily="34" charset="0"/>
              </a:rPr>
              <a:t>IV.2.2 Termomodernizacja </a:t>
            </a:r>
            <a:r>
              <a:rPr lang="pl-PL" sz="1200" b="1" dirty="0" smtClean="0">
                <a:solidFill>
                  <a:srgbClr val="004494"/>
                </a:solidFill>
                <a:cs typeface="Arial" panose="020B0604020202020204" pitchFamily="34" charset="0"/>
              </a:rPr>
              <a:t>budynków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pl-PL" sz="1200" b="1" i="1" dirty="0" smtClean="0">
                <a:solidFill>
                  <a:srgbClr val="004494"/>
                </a:solidFill>
                <a:cs typeface="Arial" panose="020B0604020202020204" pitchFamily="34" charset="0"/>
              </a:rPr>
              <a:t>Beneficjent: </a:t>
            </a:r>
            <a:r>
              <a:rPr lang="pl-PL" sz="1200" b="1" dirty="0" smtClean="0">
                <a:solidFill>
                  <a:srgbClr val="004494"/>
                </a:solidFill>
                <a:cs typeface="Arial" panose="020B0604020202020204" pitchFamily="34" charset="0"/>
              </a:rPr>
              <a:t>Gmina Skierniewice.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pl-PL" sz="1200" b="1" i="1" dirty="0" smtClean="0">
                <a:solidFill>
                  <a:srgbClr val="004494"/>
                </a:solidFill>
                <a:cs typeface="Arial" panose="020B0604020202020204" pitchFamily="34" charset="0"/>
              </a:rPr>
              <a:t>Projekt</a:t>
            </a:r>
            <a:r>
              <a:rPr lang="pl-PL" sz="1200" b="1" dirty="0" smtClean="0">
                <a:solidFill>
                  <a:srgbClr val="004494"/>
                </a:solidFill>
                <a:cs typeface="Arial" panose="020B0604020202020204" pitchFamily="34" charset="0"/>
              </a:rPr>
              <a:t>: Termomodernizacja budynku Gimnazjum w Żelaznej.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pl-PL" sz="1200" b="1" i="1" dirty="0">
                <a:solidFill>
                  <a:srgbClr val="004494"/>
                </a:solidFill>
                <a:cs typeface="Arial" panose="020B0604020202020204" pitchFamily="34" charset="0"/>
              </a:rPr>
              <a:t>Wartość projektu</a:t>
            </a:r>
            <a:r>
              <a:rPr lang="pl-PL" sz="1200" b="1" dirty="0">
                <a:solidFill>
                  <a:srgbClr val="004494"/>
                </a:solidFill>
                <a:cs typeface="Arial" panose="020B0604020202020204" pitchFamily="34" charset="0"/>
              </a:rPr>
              <a:t>: </a:t>
            </a:r>
            <a:r>
              <a:rPr lang="pl-PL" sz="1200" b="1" dirty="0" smtClean="0">
                <a:solidFill>
                  <a:srgbClr val="004494"/>
                </a:solidFill>
                <a:cs typeface="Arial" panose="020B0604020202020204" pitchFamily="34" charset="0"/>
              </a:rPr>
              <a:t>2 269 618,33 zł.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pl-PL" sz="1200" b="1" i="1" dirty="0" smtClean="0">
                <a:solidFill>
                  <a:srgbClr val="004494"/>
                </a:solidFill>
                <a:cs typeface="Arial" panose="020B0604020202020204" pitchFamily="34" charset="0"/>
              </a:rPr>
              <a:t>Kwota </a:t>
            </a:r>
            <a:r>
              <a:rPr lang="pl-PL" sz="1200" b="1" i="1" dirty="0">
                <a:solidFill>
                  <a:srgbClr val="004494"/>
                </a:solidFill>
                <a:cs typeface="Arial" panose="020B0604020202020204" pitchFamily="34" charset="0"/>
              </a:rPr>
              <a:t>dofinansowania</a:t>
            </a:r>
            <a:r>
              <a:rPr lang="pl-PL" sz="1200" b="1" dirty="0">
                <a:solidFill>
                  <a:srgbClr val="004494"/>
                </a:solidFill>
                <a:cs typeface="Arial" panose="020B0604020202020204" pitchFamily="34" charset="0"/>
              </a:rPr>
              <a:t>: </a:t>
            </a:r>
            <a:r>
              <a:rPr lang="pl-PL" sz="1200" b="1" dirty="0" smtClean="0">
                <a:solidFill>
                  <a:srgbClr val="004494"/>
                </a:solidFill>
                <a:cs typeface="Arial" panose="020B0604020202020204" pitchFamily="34" charset="0"/>
              </a:rPr>
              <a:t>1 470 667,05 zł.</a:t>
            </a:r>
            <a:endParaRPr lang="pl-PL" sz="1200" b="1" dirty="0">
              <a:solidFill>
                <a:srgbClr val="004494"/>
              </a:solidFill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66" y="2693814"/>
            <a:ext cx="3740646" cy="198594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521" y="4813600"/>
            <a:ext cx="3251133" cy="176137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9673491" y="4736547"/>
            <a:ext cx="2343018" cy="279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Źródło: </a:t>
            </a:r>
            <a:r>
              <a:rPr lang="pl-PL" sz="1200" dirty="0" smtClean="0">
                <a:hlinkClick r:id="rId5"/>
              </a:rPr>
              <a:t>www.gminaskierniewice.pl</a:t>
            </a:r>
            <a:r>
              <a:rPr lang="pl-PL" sz="1200" dirty="0" smtClean="0"/>
              <a:t> </a:t>
            </a:r>
            <a:endParaRPr lang="pl-PL" sz="1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623094" y="447886"/>
            <a:ext cx="8393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Działanie IV.2 Termomodernizacja budynków</a:t>
            </a:r>
            <a:endParaRPr lang="pl-PL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380273"/>
              </p:ext>
            </p:extLst>
          </p:nvPr>
        </p:nvGraphicFramePr>
        <p:xfrm>
          <a:off x="369377" y="1216486"/>
          <a:ext cx="3819446" cy="2606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599619"/>
              </p:ext>
            </p:extLst>
          </p:nvPr>
        </p:nvGraphicFramePr>
        <p:xfrm>
          <a:off x="369377" y="3640183"/>
          <a:ext cx="4606835" cy="3024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3476923" y="4171730"/>
            <a:ext cx="2380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Umowy o dofinansowanie</a:t>
            </a:r>
          </a:p>
        </p:txBody>
      </p:sp>
    </p:spTree>
    <p:extLst>
      <p:ext uri="{BB962C8B-B14F-4D97-AF65-F5344CB8AC3E}">
        <p14:creationId xmlns:p14="http://schemas.microsoft.com/office/powerpoint/2010/main" val="341775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597494" y="1109606"/>
            <a:ext cx="40560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l-PL" sz="1200" b="1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Poddziałanie: </a:t>
            </a:r>
            <a:r>
              <a:rPr lang="pl-PL" sz="1200" b="1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IV.3.2 </a:t>
            </a:r>
            <a:r>
              <a:rPr lang="pl-PL" sz="1200" b="1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Ochrona </a:t>
            </a:r>
            <a:r>
              <a:rPr lang="pl-PL" sz="1200" b="1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powietrza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sz="1200" b="1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Beneficjent</a:t>
            </a:r>
            <a:r>
              <a:rPr lang="pl-PL" sz="1200" b="1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200" b="1" dirty="0" smtClean="0">
                <a:solidFill>
                  <a:srgbClr val="00449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Gmina Rogów.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altLang="pl-PL" sz="1200" b="1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Projekt: Budowa gminnego przedszkola w Rogowie</a:t>
            </a:r>
            <a:r>
              <a:rPr lang="pl-PL" sz="1200" b="1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pl-PL" sz="1200" b="1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Wartość projektu: </a:t>
            </a:r>
            <a:r>
              <a:rPr lang="pl-PL" sz="1200" b="1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6 963 650,25 zł.</a:t>
            </a:r>
            <a:endParaRPr lang="pl-PL" sz="1200" b="1" dirty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pl-PL" sz="1200" b="1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Kwota dofinansowania: </a:t>
            </a:r>
            <a:r>
              <a:rPr lang="pl-PL" sz="1200" b="1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4 306 140,58 zł.</a:t>
            </a:r>
            <a:endParaRPr lang="pl-PL" sz="1200" dirty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46" y="2718692"/>
            <a:ext cx="3482121" cy="208927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122" y="4946465"/>
            <a:ext cx="2627084" cy="157625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9485835" y="4807965"/>
            <a:ext cx="2530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Źródło: </a:t>
            </a:r>
            <a:r>
              <a:rPr lang="pl-PL" sz="1200" dirty="0" smtClean="0">
                <a:hlinkClick r:id="rId5"/>
              </a:rPr>
              <a:t>www.modernizacjaroku.org.pl</a:t>
            </a:r>
            <a:r>
              <a:rPr lang="pl-PL" sz="1200" dirty="0" smtClean="0"/>
              <a:t> </a:t>
            </a:r>
            <a:endParaRPr lang="pl-PL" sz="1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623094" y="447886"/>
            <a:ext cx="8393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Działanie IV.3 Ochrona powietrza</a:t>
            </a:r>
            <a:endParaRPr lang="pl-PL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609298"/>
              </p:ext>
            </p:extLst>
          </p:nvPr>
        </p:nvGraphicFramePr>
        <p:xfrm>
          <a:off x="248654" y="1175657"/>
          <a:ext cx="3896626" cy="262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034768"/>
              </p:ext>
            </p:extLst>
          </p:nvPr>
        </p:nvGraphicFramePr>
        <p:xfrm>
          <a:off x="290462" y="3675018"/>
          <a:ext cx="5077096" cy="298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3552310" y="4072959"/>
            <a:ext cx="2380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Umowy o dofinansowanie</a:t>
            </a:r>
          </a:p>
        </p:txBody>
      </p:sp>
    </p:spTree>
    <p:extLst>
      <p:ext uri="{BB962C8B-B14F-4D97-AF65-F5344CB8AC3E}">
        <p14:creationId xmlns:p14="http://schemas.microsoft.com/office/powerpoint/2010/main" val="315068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439892" y="456595"/>
            <a:ext cx="86985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Działanie IV.4 Zmniejszenie emisji zanieczyszczeń</a:t>
            </a:r>
            <a:endParaRPr lang="pl-PL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380290"/>
              </p:ext>
            </p:extLst>
          </p:nvPr>
        </p:nvGraphicFramePr>
        <p:xfrm>
          <a:off x="336381" y="1565189"/>
          <a:ext cx="5062933" cy="4260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2568653"/>
              </p:ext>
            </p:extLst>
          </p:nvPr>
        </p:nvGraphicFramePr>
        <p:xfrm>
          <a:off x="4804447" y="1245326"/>
          <a:ext cx="7027817" cy="536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9451484" y="1808730"/>
            <a:ext cx="2380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Umowy o dofinansowanie</a:t>
            </a:r>
          </a:p>
        </p:txBody>
      </p:sp>
    </p:spTree>
    <p:extLst>
      <p:ext uri="{BB962C8B-B14F-4D97-AF65-F5344CB8AC3E}">
        <p14:creationId xmlns:p14="http://schemas.microsoft.com/office/powerpoint/2010/main" val="1003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b="1" dirty="0" smtClean="0">
            <a:solidFill>
              <a:srgbClr val="203864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7031</TotalTime>
  <Words>2435</Words>
  <Application>Microsoft Office PowerPoint</Application>
  <PresentationFormat>Panoramiczny</PresentationFormat>
  <Paragraphs>314</Paragraphs>
  <Slides>24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24</vt:i4>
      </vt:variant>
    </vt:vector>
  </HeadingPairs>
  <TitlesOfParts>
    <vt:vector size="32" baseType="lpstr">
      <vt:lpstr>Arial</vt:lpstr>
      <vt:lpstr>arialpodstawowy)</vt:lpstr>
      <vt:lpstr>Calibri</vt:lpstr>
      <vt:lpstr>Calibri Light</vt:lpstr>
      <vt:lpstr>Times New Roman</vt:lpstr>
      <vt:lpstr>Motyw pakietu Office</vt:lpstr>
      <vt:lpstr>2_Motyw pakietu Office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Arkadiusz Podolak</dc:creator>
  <cp:lastModifiedBy>Agnieszka Więckowska</cp:lastModifiedBy>
  <cp:revision>449</cp:revision>
  <cp:lastPrinted>2021-09-03T13:12:38Z</cp:lastPrinted>
  <dcterms:created xsi:type="dcterms:W3CDTF">2021-02-17T09:03:06Z</dcterms:created>
  <dcterms:modified xsi:type="dcterms:W3CDTF">2021-11-15T06:50:14Z</dcterms:modified>
</cp:coreProperties>
</file>