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16" r:id="rId2"/>
    <p:sldId id="617" r:id="rId3"/>
    <p:sldId id="634" r:id="rId4"/>
    <p:sldId id="632" r:id="rId5"/>
    <p:sldId id="631" r:id="rId6"/>
    <p:sldId id="614" r:id="rId7"/>
    <p:sldId id="329" r:id="rId8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A20"/>
    <a:srgbClr val="7EA002"/>
    <a:srgbClr val="026937"/>
    <a:srgbClr val="AFE13F"/>
    <a:srgbClr val="5F7901"/>
    <a:srgbClr val="FFFFFF"/>
    <a:srgbClr val="000000"/>
    <a:srgbClr val="76C0D4"/>
    <a:srgbClr val="D9D9D9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2" autoAdjust="0"/>
    <p:restoredTop sz="93349" autoAdjust="0"/>
  </p:normalViewPr>
  <p:slideViewPr>
    <p:cSldViewPr>
      <p:cViewPr varScale="1">
        <p:scale>
          <a:sx n="80" d="100"/>
          <a:sy n="80" d="100"/>
        </p:scale>
        <p:origin x="156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8DB0-72E4-4730-913A-8BA541BD7DA3}" type="datetimeFigureOut">
              <a:rPr lang="pl-PL" smtClean="0"/>
              <a:pPr/>
              <a:t>12.11.2021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6469F-555E-4830-A623-E34794D6B7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37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12.11.2021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56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928662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6" cstate="print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tekst</a:t>
            </a:r>
          </a:p>
          <a:p>
            <a:pPr lvl="1"/>
            <a:r>
              <a:rPr lang="pl-PL" dirty="0"/>
              <a:t>Drugi poziom tekstu</a:t>
            </a:r>
          </a:p>
          <a:p>
            <a:pPr lvl="2"/>
            <a:r>
              <a:rPr lang="pl-PL" dirty="0"/>
              <a:t>Trzeci poziom tekstu</a:t>
            </a:r>
          </a:p>
          <a:p>
            <a:pPr lvl="3"/>
            <a:r>
              <a:rPr lang="pl-PL" dirty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7" cstate="print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282" y="638132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bg1">
                    <a:lumMod val="50000"/>
                  </a:schemeClr>
                </a:solidFill>
              </a:rPr>
              <a:t>Zainwestujmy razem w środowisko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250336"/>
            <a:ext cx="4906888" cy="5798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>
    <p:fade thruBlk="1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H:\Grupy\DL\FOTOLIA\Fotolia_65208503_M.jpg"/>
          <p:cNvPicPr>
            <a:picLocks noChangeAspect="1" noChangeArrowheads="1"/>
          </p:cNvPicPr>
          <p:nvPr/>
        </p:nvPicPr>
        <p:blipFill rotWithShape="1">
          <a:blip r:embed="rId2" cstate="print"/>
          <a:srcRect r="3760" b="4876"/>
          <a:stretch/>
        </p:blipFill>
        <p:spPr bwMode="auto">
          <a:xfrm>
            <a:off x="19249" y="-128367"/>
            <a:ext cx="9144001" cy="6047925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2071678"/>
            <a:ext cx="9144000" cy="428628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9625" y="2498683"/>
            <a:ext cx="9144000" cy="1879265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19249" y="4810185"/>
            <a:ext cx="9144000" cy="588304"/>
          </a:xfrm>
          <a:prstGeom prst="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3253607" y="2071678"/>
            <a:ext cx="550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i="1" dirty="0">
                <a:latin typeface="+mj-lt"/>
                <a:cs typeface="Arial" pitchFamily="34" charset="0"/>
              </a:rPr>
              <a:t>Z a i n w e s t u j m y   </a:t>
            </a:r>
            <a:r>
              <a:rPr lang="pl-PL" sz="2000" i="1" dirty="0" err="1">
                <a:latin typeface="+mj-lt"/>
                <a:cs typeface="Arial" pitchFamily="34" charset="0"/>
              </a:rPr>
              <a:t>r</a:t>
            </a:r>
            <a:r>
              <a:rPr lang="pl-PL" sz="2000" i="1" dirty="0">
                <a:latin typeface="+mj-lt"/>
                <a:cs typeface="Arial" pitchFamily="34" charset="0"/>
              </a:rPr>
              <a:t> a z e m   w   ś </a:t>
            </a:r>
            <a:r>
              <a:rPr lang="pl-PL" sz="2000" i="1" dirty="0" err="1">
                <a:latin typeface="+mj-lt"/>
                <a:cs typeface="Arial" pitchFamily="34" charset="0"/>
              </a:rPr>
              <a:t>r</a:t>
            </a:r>
            <a:r>
              <a:rPr lang="pl-PL" sz="2000" i="1" dirty="0">
                <a:latin typeface="+mj-lt"/>
                <a:cs typeface="Arial" pitchFamily="34" charset="0"/>
              </a:rPr>
              <a:t> o d o w i s k o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-108520" y="2495656"/>
            <a:ext cx="886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800" dirty="0"/>
              <a:t>Wojewódzki Fundusz Ochrony Środowiska i Gospodarki Wodnej w Łodzi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-577080" y="2850181"/>
            <a:ext cx="97210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l-PL" altLang="pl-PL" sz="2400" b="1" dirty="0">
              <a:latin typeface="Calibri" panose="020F0502020204030204" pitchFamily="34" charset="0"/>
            </a:endParaRPr>
          </a:p>
          <a:p>
            <a:pPr algn="r"/>
            <a:r>
              <a:rPr lang="pl-PL" altLang="pl-PL" sz="4000" b="1" dirty="0">
                <a:latin typeface="Calibri" panose="020F0502020204030204" pitchFamily="34" charset="0"/>
              </a:rPr>
              <a:t>My doradzamy – Ty oszczędzasz !</a:t>
            </a:r>
            <a:br>
              <a:rPr lang="pl-PL" altLang="pl-PL" sz="4000" b="1" dirty="0">
                <a:latin typeface="Calibri" panose="020F0502020204030204" pitchFamily="34" charset="0"/>
              </a:rPr>
            </a:br>
            <a:r>
              <a:rPr lang="pl-PL" altLang="pl-PL" sz="4000" b="1" dirty="0">
                <a:latin typeface="Calibri" panose="020F0502020204030204" pitchFamily="34" charset="0"/>
              </a:rPr>
              <a:t>Projekt Doradztwa Energetycznego</a:t>
            </a:r>
          </a:p>
          <a:p>
            <a:pPr algn="r"/>
            <a:endParaRPr lang="pl-PL" altLang="pl-PL" sz="3000" b="1" dirty="0">
              <a:latin typeface="Calibri" panose="020F0502020204030204" pitchFamily="34" charset="0"/>
            </a:endParaRPr>
          </a:p>
          <a:p>
            <a:pPr algn="r"/>
            <a:r>
              <a:rPr lang="pl-PL" altLang="pl-PL" sz="3000" b="1" dirty="0">
                <a:latin typeface="Calibri" panose="020F0502020204030204" pitchFamily="34" charset="0"/>
              </a:rPr>
              <a:t>Łódź, </a:t>
            </a:r>
            <a:endParaRPr lang="pl-PL" sz="3000" b="1" dirty="0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179512" y="4328119"/>
            <a:ext cx="8856984" cy="103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l-PL" sz="2800" i="1" dirty="0">
              <a:solidFill>
                <a:schemeClr val="bg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9625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85" y="5967243"/>
            <a:ext cx="69646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173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-1" y="1124744"/>
            <a:ext cx="9091281" cy="47525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a 6"/>
          <p:cNvGrpSpPr/>
          <p:nvPr/>
        </p:nvGrpSpPr>
        <p:grpSpPr>
          <a:xfrm>
            <a:off x="53711" y="2582905"/>
            <a:ext cx="1949686" cy="1800705"/>
            <a:chOff x="72008" y="1375848"/>
            <a:chExt cx="1822555" cy="187220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7" name="Prostokąt zaokrąglony 16"/>
            <p:cNvSpPr/>
            <p:nvPr/>
          </p:nvSpPr>
          <p:spPr>
            <a:xfrm>
              <a:off x="72008" y="1375848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160977" y="1479461"/>
              <a:ext cx="1644615" cy="16942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>
                  <a:solidFill>
                    <a:schemeClr val="tx1"/>
                  </a:solidFill>
                </a:rPr>
                <a:t>Program Operacyjny Infrastruktura</a:t>
              </a:r>
              <a:br>
                <a:rPr lang="pl-PL" sz="2000" kern="1200" dirty="0">
                  <a:solidFill>
                    <a:schemeClr val="tx1"/>
                  </a:solidFill>
                </a:rPr>
              </a:br>
              <a:r>
                <a:rPr lang="pl-PL" sz="2000" kern="1200" dirty="0">
                  <a:solidFill>
                    <a:schemeClr val="tx1"/>
                  </a:solidFill>
                </a:rPr>
                <a:t>i Środowisko na lata 2014-2020</a:t>
              </a:r>
              <a:endParaRPr lang="pl-PL" sz="20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2060371" y="2582905"/>
            <a:ext cx="1849422" cy="1800705"/>
            <a:chOff x="1917472" y="1404156"/>
            <a:chExt cx="1822555" cy="187220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" name="Prostokąt zaokrąglony 14"/>
            <p:cNvSpPr/>
            <p:nvPr/>
          </p:nvSpPr>
          <p:spPr>
            <a:xfrm>
              <a:off x="1917472" y="1404156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Prostokąt 15"/>
            <p:cNvSpPr/>
            <p:nvPr/>
          </p:nvSpPr>
          <p:spPr>
            <a:xfrm>
              <a:off x="2006442" y="1493126"/>
              <a:ext cx="1644615" cy="16942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>
                  <a:solidFill>
                    <a:schemeClr val="tx1"/>
                  </a:solidFill>
                </a:rPr>
                <a:t>I Oś priorytetowa „Zmniejszenie emisyjności gospodarki”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3959837" y="2590355"/>
            <a:ext cx="1908307" cy="1793255"/>
            <a:chOff x="3831155" y="1404156"/>
            <a:chExt cx="1822555" cy="187220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" name="Prostokąt zaokrąglony 12"/>
            <p:cNvSpPr/>
            <p:nvPr/>
          </p:nvSpPr>
          <p:spPr>
            <a:xfrm>
              <a:off x="3831155" y="1404156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3920125" y="1493126"/>
              <a:ext cx="1644615" cy="16942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>
                  <a:solidFill>
                    <a:schemeClr val="tx1"/>
                  </a:solidFill>
                </a:rPr>
                <a:t>Działanie 1.3 „Wspieranie efektywności energetycznej</a:t>
              </a:r>
              <a:br>
                <a:rPr lang="pl-PL" sz="2000" kern="1200" dirty="0">
                  <a:solidFill>
                    <a:schemeClr val="tx1"/>
                  </a:solidFill>
                </a:rPr>
              </a:br>
              <a:r>
                <a:rPr lang="pl-PL" sz="2000" kern="1200" dirty="0">
                  <a:solidFill>
                    <a:schemeClr val="tx1"/>
                  </a:solidFill>
                </a:rPr>
                <a:t>w budynkach”</a:t>
              </a: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5922930" y="2079101"/>
            <a:ext cx="3168351" cy="2808312"/>
            <a:chOff x="5744839" y="1404156"/>
            <a:chExt cx="1822555" cy="187220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Prostokąt zaokrąglony 10"/>
            <p:cNvSpPr/>
            <p:nvPr/>
          </p:nvSpPr>
          <p:spPr>
            <a:xfrm>
              <a:off x="5744839" y="1404156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5833809" y="1493126"/>
              <a:ext cx="1644615" cy="16942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Poddziałanie 1.3.3 „Ogólnopolski system wsparcia doradczego </a:t>
              </a:r>
              <a:br>
                <a:rPr lang="pl-PL" sz="2000" b="1" kern="1200" dirty="0">
                  <a:solidFill>
                    <a:schemeClr val="tx1"/>
                  </a:solidFill>
                </a:rPr>
              </a:br>
              <a:r>
                <a:rPr lang="pl-PL" sz="2000" b="1" kern="1200" dirty="0">
                  <a:solidFill>
                    <a:schemeClr val="tx1"/>
                  </a:solidFill>
                </a:rPr>
                <a:t>dla sektora publicznego, mieszkaniowego oraz przedsiębiorstw </a:t>
              </a:r>
              <a:br>
                <a:rPr lang="pl-PL" sz="2000" b="1" kern="1200" dirty="0">
                  <a:solidFill>
                    <a:schemeClr val="tx1"/>
                  </a:solidFill>
                </a:rPr>
              </a:br>
              <a:r>
                <a:rPr lang="pl-PL" sz="2000" b="1" kern="1200" dirty="0">
                  <a:solidFill>
                    <a:schemeClr val="tx1"/>
                  </a:solidFill>
                </a:rPr>
                <a:t>w zakresie efektywności energetycznej oraz OZE”</a:t>
              </a:r>
            </a:p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>
                  <a:solidFill>
                    <a:schemeClr val="tx1"/>
                  </a:solidFill>
                </a:rPr>
                <a:t>(PDE, Projekt DE) </a:t>
              </a:r>
            </a:p>
          </p:txBody>
        </p:sp>
      </p:grp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15262" cy="1143000"/>
          </a:xfrm>
        </p:spPr>
        <p:txBody>
          <a:bodyPr/>
          <a:lstStyle/>
          <a:p>
            <a:r>
              <a:rPr lang="pl-PL" dirty="0"/>
              <a:t>Projekt Doradztwa Energetycznego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8569" y="5347699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/>
              <a:t>Projekt finansowany jest w 100% ze środków UE </a:t>
            </a:r>
          </a:p>
        </p:txBody>
      </p:sp>
    </p:spTree>
    <p:extLst>
      <p:ext uri="{BB962C8B-B14F-4D97-AF65-F5344CB8AC3E}">
        <p14:creationId xmlns:p14="http://schemas.microsoft.com/office/powerpoint/2010/main" val="12450107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2407" y="476672"/>
            <a:ext cx="7615262" cy="1143000"/>
          </a:xfrm>
        </p:spPr>
        <p:txBody>
          <a:bodyPr>
            <a:normAutofit/>
          </a:bodyPr>
          <a:lstStyle/>
          <a:p>
            <a:r>
              <a:rPr lang="pl-PL" dirty="0"/>
              <a:t>Cele Projektu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30261" y="3861048"/>
            <a:ext cx="2736304" cy="151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dirty="0">
                <a:solidFill>
                  <a:schemeClr val="bg1"/>
                </a:solidFill>
              </a:rPr>
              <a:t>Wsparcie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 przygotowaniu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i wdrażaniu inwestycji w zakresie efektywności energetycznej i OZE</a:t>
            </a:r>
          </a:p>
        </p:txBody>
      </p:sp>
      <p:sp>
        <p:nvSpPr>
          <p:cNvPr id="6" name="Prostokąt 5"/>
          <p:cNvSpPr/>
          <p:nvPr/>
        </p:nvSpPr>
        <p:spPr>
          <a:xfrm>
            <a:off x="3042247" y="4365104"/>
            <a:ext cx="2736304" cy="151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dirty="0"/>
              <a:t>Zwiększenie świadomości w zakresie rozwoju gospodarki niskoemisyjnej</a:t>
            </a:r>
          </a:p>
        </p:txBody>
      </p:sp>
      <p:sp>
        <p:nvSpPr>
          <p:cNvPr id="7" name="Prostokąt 6"/>
          <p:cNvSpPr/>
          <p:nvPr/>
        </p:nvSpPr>
        <p:spPr>
          <a:xfrm>
            <a:off x="6012160" y="3861048"/>
            <a:ext cx="2952328" cy="151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dirty="0"/>
              <a:t>Wsparcie gmin </a:t>
            </a:r>
            <a:br>
              <a:rPr lang="pl-PL" sz="2000" dirty="0"/>
            </a:br>
            <a:r>
              <a:rPr lang="pl-PL" sz="2000" dirty="0"/>
              <a:t>w przygotowaniu </a:t>
            </a:r>
            <a:br>
              <a:rPr lang="pl-PL" sz="2000" dirty="0"/>
            </a:br>
            <a:r>
              <a:rPr lang="pl-PL" sz="2000" dirty="0"/>
              <a:t>i wdrażaniu Planów Gospodarki Niskoemisyjnej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8346" y="1520788"/>
            <a:ext cx="8856984" cy="1413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35000"/>
              </a:spcAft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Wsparcie projektów – przedsięwzięć inwestycyjnych przyczyniających się do realizacji pakietu </a:t>
            </a:r>
            <a:br>
              <a:rPr lang="pl-PL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klimatyczno-energetycznego UE  3 x 20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1475656" y="2994899"/>
            <a:ext cx="2969078" cy="805815"/>
          </a:xfrm>
          <a:prstGeom prst="straightConnector1">
            <a:avLst/>
          </a:prstGeom>
          <a:ln w="57150">
            <a:solidFill>
              <a:srgbClr val="95CA2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4427984" y="2994899"/>
            <a:ext cx="16750" cy="1370205"/>
          </a:xfrm>
          <a:prstGeom prst="straightConnector1">
            <a:avLst/>
          </a:prstGeom>
          <a:ln w="57150">
            <a:solidFill>
              <a:srgbClr val="95CA2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4427984" y="2994899"/>
            <a:ext cx="3060340" cy="805815"/>
          </a:xfrm>
          <a:prstGeom prst="straightConnector1">
            <a:avLst/>
          </a:prstGeom>
          <a:ln w="57150">
            <a:solidFill>
              <a:srgbClr val="95CA2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7106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8702" y="526295"/>
            <a:ext cx="7615262" cy="792088"/>
          </a:xfrm>
        </p:spPr>
        <p:txBody>
          <a:bodyPr>
            <a:normAutofit/>
          </a:bodyPr>
          <a:lstStyle/>
          <a:p>
            <a:r>
              <a:rPr lang="pl-PL" dirty="0"/>
              <a:t>Szczegółowe cele Projektu  DE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67370" y="1619672"/>
            <a:ext cx="8040299" cy="441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Wsparcie 800 inwestycji z zakresu EE i OZE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67370" y="2190277"/>
            <a:ext cx="8040297" cy="4411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l-PL" sz="2800" dirty="0"/>
              <a:t>Rozwój niskoemisyjnej, zrównoważonej gospodarki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67371" y="2760882"/>
            <a:ext cx="8040296" cy="441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Poprawa jakości powietrza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67370" y="3908183"/>
            <a:ext cx="8040296" cy="441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Edukacja – szkolenia, seminaria, warsztaty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67369" y="4478788"/>
            <a:ext cx="8035956" cy="4411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l-PL" sz="2800" dirty="0"/>
              <a:t>Likwidacja niskiej emisji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67370" y="5049393"/>
            <a:ext cx="8035956" cy="441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tx2">
                    <a:lumMod val="75000"/>
                  </a:schemeClr>
                </a:solidFill>
              </a:rPr>
              <a:t>Ograniczenie zużycia energii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67370" y="5617297"/>
            <a:ext cx="8035956" cy="4411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l-PL" sz="2800" dirty="0"/>
              <a:t>Zwiększenie oszczędności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567370" y="3337578"/>
            <a:ext cx="8040297" cy="4411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pl-PL" sz="2800" dirty="0"/>
              <a:t>Rozwój idei klastrów energii</a:t>
            </a:r>
          </a:p>
        </p:txBody>
      </p:sp>
    </p:spTree>
    <p:extLst>
      <p:ext uri="{BB962C8B-B14F-4D97-AF65-F5344CB8AC3E}">
        <p14:creationId xmlns:p14="http://schemas.microsoft.com/office/powerpoint/2010/main" val="25736781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5940152" y="683815"/>
            <a:ext cx="2416112" cy="913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Odbiorcy Projektu DE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53965" y="1694623"/>
            <a:ext cx="1512168" cy="49570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GMINY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53965" y="4627391"/>
            <a:ext cx="4563661" cy="4563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SPÓŁDZIELNIE i WSPÓLNOTY MIESZKANIOWE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53964" y="2496485"/>
            <a:ext cx="4550083" cy="4591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PRZEDSIĘBIORSTWA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021790" y="3206787"/>
            <a:ext cx="1995836" cy="46683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OSOBY FIZYCZNE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467544" y="3885430"/>
            <a:ext cx="4536504" cy="49570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PRZEDSIĘBIORSTWA ENERGETYKI CIEPLNEJ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467544" y="3206787"/>
            <a:ext cx="2268252" cy="4591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SPÓŁKI KOMUNALNE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453964" y="5344838"/>
            <a:ext cx="4563661" cy="4563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KOŚCIOŁY i ZWIĄZKI WYZNANIOWE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2281803" y="1704211"/>
            <a:ext cx="1435388" cy="49570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PJB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80112" y="502409"/>
            <a:ext cx="985029" cy="109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rostokąt 14"/>
          <p:cNvSpPr/>
          <p:nvPr/>
        </p:nvSpPr>
        <p:spPr>
          <a:xfrm>
            <a:off x="6197834" y="697397"/>
            <a:ext cx="215843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b="1" dirty="0"/>
              <a:t>Doradztwo energetyczne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336178"/>
            <a:ext cx="3524250" cy="308610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30995688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44" y="1017964"/>
            <a:ext cx="5646238" cy="521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9459" y="231680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dirty="0"/>
              <a:t>Ogólnopolska sieć </a:t>
            </a:r>
            <a:br>
              <a:rPr lang="pl-PL" dirty="0"/>
            </a:br>
            <a:r>
              <a:rPr lang="pl-PL" dirty="0"/>
              <a:t>Doradców Energetycznych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071538" y="1500174"/>
            <a:ext cx="7911371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l-PL" sz="2800" b="1" dirty="0">
              <a:solidFill>
                <a:srgbClr val="012F6B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847398" y="2108959"/>
            <a:ext cx="29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838999" y="1585092"/>
            <a:ext cx="294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057126" y="2455170"/>
            <a:ext cx="29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839000" y="4941168"/>
            <a:ext cx="29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76399" y="4571836"/>
            <a:ext cx="29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327636" y="5229376"/>
            <a:ext cx="29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8204515" y="3871075"/>
            <a:ext cx="29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180256" y="3862078"/>
            <a:ext cx="29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632302" y="1780939"/>
            <a:ext cx="29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201047" y="4570534"/>
            <a:ext cx="29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675795" y="2746217"/>
            <a:ext cx="29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7848309" y="5277685"/>
            <a:ext cx="29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427581" y="2458508"/>
            <a:ext cx="29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6614385" y="2512369"/>
            <a:ext cx="11065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500" b="1" dirty="0">
                <a:solidFill>
                  <a:srgbClr val="FF0000"/>
                </a:solidFill>
              </a:rPr>
              <a:t>7 + 5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498781" y="4275537"/>
            <a:ext cx="29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3914496" y="3224340"/>
            <a:ext cx="45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75290" y="1850520"/>
            <a:ext cx="4430407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00" b="1" dirty="0"/>
              <a:t>Poziom ogólnokrajowy NFOŚiGW</a:t>
            </a:r>
          </a:p>
          <a:p>
            <a:endParaRPr lang="pl-PL" b="1" dirty="0"/>
          </a:p>
          <a:p>
            <a:pPr marL="261938" lvl="1">
              <a:buFont typeface="Wingdings" panose="05000000000000000000" pitchFamily="2" charset="2"/>
              <a:buChar char="q"/>
            </a:pPr>
            <a:r>
              <a:rPr lang="pl-PL" sz="1600" b="1" dirty="0"/>
              <a:t>  Jednostka Realizująca Projekt </a:t>
            </a:r>
          </a:p>
          <a:p>
            <a:pPr marL="261938" lvl="1"/>
            <a:r>
              <a:rPr lang="pl-PL" sz="1600" b="1" dirty="0"/>
              <a:t>      Doradztwa Energetycznego</a:t>
            </a:r>
          </a:p>
          <a:p>
            <a:endParaRPr lang="pl-PL" sz="1600" b="1" dirty="0"/>
          </a:p>
          <a:p>
            <a:endParaRPr lang="pl-PL" sz="1600" b="1" dirty="0"/>
          </a:p>
          <a:p>
            <a:r>
              <a:rPr lang="pl-PL" sz="2000" b="1" dirty="0"/>
              <a:t>Poziom regionalny </a:t>
            </a:r>
          </a:p>
          <a:p>
            <a:endParaRPr lang="pl-PL" i="1" dirty="0"/>
          </a:p>
          <a:p>
            <a:pPr marL="261938" lvl="1">
              <a:buFont typeface="Wingdings" panose="05000000000000000000" pitchFamily="2" charset="2"/>
              <a:buChar char="q"/>
            </a:pPr>
            <a:r>
              <a:rPr lang="pl-PL" sz="1600" b="1" dirty="0"/>
              <a:t>  14 </a:t>
            </a:r>
            <a:r>
              <a:rPr lang="pl-PL" sz="1600" b="1" dirty="0" err="1"/>
              <a:t>WFOŚiGW</a:t>
            </a:r>
            <a:endParaRPr lang="pl-PL" sz="1600" b="1" dirty="0"/>
          </a:p>
          <a:p>
            <a:pPr marL="261938" lvl="1">
              <a:buFont typeface="Wingdings" panose="05000000000000000000" pitchFamily="2" charset="2"/>
              <a:buChar char="q"/>
            </a:pPr>
            <a:r>
              <a:rPr lang="pl-PL" sz="1600" b="1" dirty="0"/>
              <a:t>  Województwo Lubelskie (UMWL)</a:t>
            </a:r>
          </a:p>
          <a:p>
            <a:pPr marL="261938" lvl="1">
              <a:buFont typeface="Wingdings" panose="05000000000000000000" pitchFamily="2" charset="2"/>
              <a:buChar char="q"/>
            </a:pPr>
            <a:r>
              <a:rPr lang="pl-PL" sz="1600" b="1" dirty="0"/>
              <a:t>  Wydział ds. Doradztwa Energetycznego </a:t>
            </a:r>
          </a:p>
          <a:p>
            <a:pPr marL="261938" lvl="1"/>
            <a:r>
              <a:rPr lang="pl-PL" sz="1600" b="1" dirty="0"/>
              <a:t>      woj. mazowieckiego </a:t>
            </a:r>
          </a:p>
          <a:p>
            <a:pPr lvl="0"/>
            <a:endParaRPr lang="pl-PL" sz="1600" b="1" dirty="0"/>
          </a:p>
        </p:txBody>
      </p:sp>
      <p:sp>
        <p:nvSpPr>
          <p:cNvPr id="34" name="Prostokąt 33"/>
          <p:cNvSpPr/>
          <p:nvPr/>
        </p:nvSpPr>
        <p:spPr>
          <a:xfrm>
            <a:off x="179512" y="574378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Łącznie docelowo 76 Doradców Energetycznych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465991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916116"/>
            <a:ext cx="8229600" cy="685792"/>
          </a:xfrm>
        </p:spPr>
        <p:txBody>
          <a:bodyPr>
            <a:noAutofit/>
          </a:bodyPr>
          <a:lstStyle/>
          <a:p>
            <a:pPr algn="r"/>
            <a:r>
              <a:rPr lang="pl-PL" sz="4000" dirty="0"/>
              <a:t>Dziękuję za uwagę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52435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www.doradztwo@wfosigw.lodz.pl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14282" y="3643314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85632"/>
            <a:ext cx="1804081" cy="1187452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8005</TotalTime>
  <Words>307</Words>
  <Application>Microsoft Office PowerPoint</Application>
  <PresentationFormat>Pokaz na ekranie (4:3)</PresentationFormat>
  <Paragraphs>76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Motyw pakietu Office</vt:lpstr>
      <vt:lpstr>Prezentacja programu PowerPoint</vt:lpstr>
      <vt:lpstr>Projekt Doradztwa Energetycznego</vt:lpstr>
      <vt:lpstr>Cele Projektu</vt:lpstr>
      <vt:lpstr>Szczegółowe cele Projektu  DE</vt:lpstr>
      <vt:lpstr>Odbiorcy Projektu DE</vt:lpstr>
      <vt:lpstr>Ogólnopolska sieć  Doradców Energetycznych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Michał Ochota</cp:lastModifiedBy>
  <cp:revision>779</cp:revision>
  <cp:lastPrinted>2017-11-28T13:33:12Z</cp:lastPrinted>
  <dcterms:created xsi:type="dcterms:W3CDTF">2014-08-06T13:18:13Z</dcterms:created>
  <dcterms:modified xsi:type="dcterms:W3CDTF">2021-11-12T08:58:29Z</dcterms:modified>
</cp:coreProperties>
</file>