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1" r:id="rId2"/>
    <p:sldId id="283" r:id="rId3"/>
    <p:sldId id="302" r:id="rId4"/>
    <p:sldId id="298" r:id="rId5"/>
    <p:sldId id="291" r:id="rId6"/>
    <p:sldId id="292" r:id="rId7"/>
    <p:sldId id="293" r:id="rId8"/>
    <p:sldId id="294" r:id="rId9"/>
    <p:sldId id="295" r:id="rId10"/>
    <p:sldId id="296" r:id="rId11"/>
    <p:sldId id="301" r:id="rId12"/>
    <p:sldId id="297" r:id="rId13"/>
    <p:sldId id="27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7" userDrawn="1">
          <p15:clr>
            <a:srgbClr val="A4A3A4"/>
          </p15:clr>
        </p15:guide>
        <p15:guide id="3" pos="1481" userDrawn="1">
          <p15:clr>
            <a:srgbClr val="A4A3A4"/>
          </p15:clr>
        </p15:guide>
        <p15:guide id="4" orient="horz" pos="2659" userDrawn="1">
          <p15:clr>
            <a:srgbClr val="A4A3A4"/>
          </p15:clr>
        </p15:guide>
        <p15:guide id="5" orient="horz" pos="225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31BB7D"/>
    <a:srgbClr val="3A924D"/>
    <a:srgbClr val="40915B"/>
    <a:srgbClr val="BDE056"/>
    <a:srgbClr val="2A5C33"/>
    <a:srgbClr val="A7E076"/>
    <a:srgbClr val="6EB27F"/>
    <a:srgbClr val="7A8117"/>
    <a:srgbClr val="6CA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3" y="62"/>
      </p:cViewPr>
      <p:guideLst>
        <p:guide pos="597"/>
        <p:guide pos="1481"/>
        <p:guide orient="horz" pos="2659"/>
        <p:guide orient="horz" pos="2251"/>
        <p:guide pos="3840"/>
        <p:guide orient="horz" pos="9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165FA-36CB-494A-8AD8-C79336BDCE14}" type="datetimeFigureOut">
              <a:rPr lang="pl-PL" smtClean="0"/>
              <a:t>2021-11-16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1F41-D87A-4A99-B095-C8E86D5C42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5146764"/>
            <a:ext cx="12192000" cy="171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1A658-6AD6-467D-A107-781B6EF53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4289" y="3163573"/>
            <a:ext cx="6965331" cy="130951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PPSansCondensed-Bold" panose="020000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7" y="5642786"/>
            <a:ext cx="3685163" cy="76774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1" y="5875509"/>
            <a:ext cx="3429000" cy="253746"/>
          </a:xfrm>
          <a:prstGeom prst="rect">
            <a:avLst/>
          </a:prstGeom>
        </p:spPr>
      </p:pic>
      <p:sp>
        <p:nvSpPr>
          <p:cNvPr id="4" name="Prostokąt 3"/>
          <p:cNvSpPr/>
          <p:nvPr userDrawn="1"/>
        </p:nvSpPr>
        <p:spPr>
          <a:xfrm>
            <a:off x="0" y="4473088"/>
            <a:ext cx="12192000" cy="663737"/>
          </a:xfrm>
          <a:prstGeom prst="rect">
            <a:avLst/>
          </a:prstGeom>
          <a:solidFill>
            <a:srgbClr val="009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24289" y="4559982"/>
            <a:ext cx="2490283" cy="277847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1800" spc="50" baseline="0">
                <a:solidFill>
                  <a:schemeClr val="bg1"/>
                </a:solidFill>
                <a:latin typeface="BNPPSansCondensed-Bold" panose="02000000000000000000" pitchFamily="2" charset="-18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pl-PL" dirty="0"/>
              <a:t>AUTHOR’S NAME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12" hasCustomPrompt="1"/>
          </p:nvPr>
        </p:nvSpPr>
        <p:spPr>
          <a:xfrm>
            <a:off x="1425759" y="4856067"/>
            <a:ext cx="2488813" cy="229218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800" spc="50" baseline="0">
                <a:solidFill>
                  <a:schemeClr val="bg1"/>
                </a:solidFill>
                <a:latin typeface="BNPPSansCondensed-Bold" panose="02000000000000000000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56196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0" y="3668358"/>
            <a:ext cx="12192000" cy="1468467"/>
          </a:xfrm>
          <a:prstGeom prst="rect">
            <a:avLst/>
          </a:prstGeom>
          <a:solidFill>
            <a:srgbClr val="009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5146764"/>
            <a:ext cx="12192000" cy="171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1A658-6AD6-467D-A107-781B6EF53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1555" y="3869523"/>
            <a:ext cx="6965331" cy="130951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/>
                <a:latin typeface="BNPPSansCondensed-Bold" panose="020000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7" y="5642786"/>
            <a:ext cx="3685163" cy="76774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1" y="5875509"/>
            <a:ext cx="3429000" cy="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A7750-F505-4CD9-8FC0-2360F0D7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14C68-4303-41DB-BAF7-8F658832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34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A7750-F505-4CD9-8FC0-2360F0D7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14C68-4303-41DB-BAF7-8F658832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7293685" y="6043560"/>
            <a:ext cx="4819426" cy="72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43" y="6151245"/>
            <a:ext cx="4114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7293685" y="6043560"/>
            <a:ext cx="4819426" cy="72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FA7750-F505-4CD9-8FC0-2360F0D7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14C68-4303-41DB-BAF7-8F658832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80597"/>
            <a:ext cx="7967892" cy="41640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43" y="6151245"/>
            <a:ext cx="4114800" cy="514350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8503920" y="-1"/>
            <a:ext cx="183198" cy="615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/>
          </p:nvPr>
        </p:nvSpPr>
        <p:spPr>
          <a:xfrm>
            <a:off x="8687118" y="0"/>
            <a:ext cx="3504882" cy="5935980"/>
          </a:xfrm>
          <a:solidFill>
            <a:srgbClr val="00915A"/>
          </a:solid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3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A7750-F505-4CD9-8FC0-2360F0D7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14C68-4303-41DB-BAF7-8F658832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80597"/>
            <a:ext cx="7967892" cy="41640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8503920" y="-1"/>
            <a:ext cx="183198" cy="615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/>
          </p:nvPr>
        </p:nvSpPr>
        <p:spPr>
          <a:xfrm>
            <a:off x="8687118" y="0"/>
            <a:ext cx="3504882" cy="5935980"/>
          </a:xfrm>
          <a:solidFill>
            <a:srgbClr val="00915A"/>
          </a:solid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2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8503920" y="-1"/>
            <a:ext cx="183198" cy="615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0" y="914401"/>
            <a:ext cx="8687118" cy="5021579"/>
          </a:xfrm>
          <a:prstGeom prst="rect">
            <a:avLst/>
          </a:prstGeom>
          <a:solidFill>
            <a:srgbClr val="009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FA7750-F505-4CD9-8FC0-2360F0D7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14C68-4303-41DB-BAF7-8F658832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80597"/>
            <a:ext cx="7967892" cy="41640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/>
          </p:nvPr>
        </p:nvSpPr>
        <p:spPr>
          <a:xfrm>
            <a:off x="8687118" y="0"/>
            <a:ext cx="3504882" cy="5935980"/>
          </a:xfrm>
          <a:solidFill>
            <a:srgbClr val="00915A"/>
          </a:solidFill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7293685" y="6043560"/>
            <a:ext cx="4819426" cy="72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43" y="6151245"/>
            <a:ext cx="4114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0" y="-1"/>
            <a:ext cx="12192000" cy="34316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537882" y="2710927"/>
            <a:ext cx="11187953" cy="1678194"/>
          </a:xfrm>
          <a:prstGeom prst="rect">
            <a:avLst/>
          </a:prstGeom>
          <a:solidFill>
            <a:srgbClr val="009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441064" y="4528968"/>
            <a:ext cx="11360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Niniejszy materiał ma charakter informacyjny i nie stanowi oferty w rozumieniu </a:t>
            </a: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Kodeksu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cywilnego. W celu zapoznania się z warunkami otwierania i prowadzenia produktów i usług zapraszamy do oddziałów Banku BNP </a:t>
            </a:r>
            <a:r>
              <a:rPr lang="pl-PL" sz="1000" dirty="0" err="1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Paribas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. Świadczenie prezentowanych usług i produktów bankowych następuje na warunkach określonych w umowie zawartej z Klientem oraz w regulaminach i taryfie prowizji </a:t>
            </a:r>
            <a:b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</a:b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i opłat, dostępnych w oddziałach Banku oraz na stronie www.bnpparibas.pl. </a:t>
            </a:r>
            <a:endParaRPr lang="pl-PL" sz="1000" dirty="0" smtClean="0">
              <a:solidFill>
                <a:schemeClr val="bg1">
                  <a:lumMod val="75000"/>
                </a:schemeClr>
              </a:solidFill>
              <a:latin typeface="BNPPSans" panose="02000000000000000000" pitchFamily="2" charset="0"/>
            </a:endParaRPr>
          </a:p>
          <a:p>
            <a:pPr algn="just"/>
            <a:endParaRPr lang="pl-PL" sz="1000" dirty="0" smtClean="0">
              <a:solidFill>
                <a:schemeClr val="bg1">
                  <a:lumMod val="75000"/>
                </a:schemeClr>
              </a:solidFill>
              <a:latin typeface="BNPPSans" panose="02000000000000000000" pitchFamily="2" charset="0"/>
            </a:endParaRPr>
          </a:p>
          <a:p>
            <a:pPr algn="just"/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BNP </a:t>
            </a:r>
            <a:r>
              <a:rPr lang="pl-PL" sz="1000" dirty="0" err="1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Paribas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 Bank Polska S.A. z siedzibą w Warszawie przy ul. Kasprzaka </a:t>
            </a: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2,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01-211 Warszawa, zarejestrowany </a:t>
            </a: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w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rejestrze przedsiębiorców Krajowego Rejestru Sądowego przez Sąd Rejonowy </a:t>
            </a: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/>
            </a:r>
            <a:b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</a:b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dla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m.st. Warszawy w Warszawie, </a:t>
            </a: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XIII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Wydział Gospodarczy Krajowego Rejestru Sądowego, pod nr. KRS 0000011571, posiadający NIP 526-10-08-546 oraz kapitał zakładowy w wysokości 147 418 918 zł, w całości wpłacony</a:t>
            </a: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NPPSans" panose="02000000000000000000" pitchFamily="2" charset="0"/>
              </a:rPr>
              <a:t>.</a:t>
            </a:r>
            <a:endParaRPr lang="pl-PL" sz="1000" dirty="0">
              <a:solidFill>
                <a:schemeClr val="bg1">
                  <a:lumMod val="75000"/>
                </a:schemeClr>
              </a:solidFill>
              <a:latin typeface="BNPP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59267" y="0"/>
            <a:ext cx="12039600" cy="679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3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0"/>
            <a:ext cx="12192000" cy="5928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E57205-5E10-43E4-8769-322CC947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144780"/>
            <a:ext cx="11209283" cy="76962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31FC0D-98EB-43AE-8B70-0EAA288D5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8" y="1380597"/>
            <a:ext cx="11198771" cy="41640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9" y="6321212"/>
            <a:ext cx="2073360" cy="1534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6159572"/>
            <a:ext cx="2202341" cy="458820"/>
          </a:xfrm>
          <a:prstGeom prst="rect">
            <a:avLst/>
          </a:prstGeom>
        </p:spPr>
      </p:pic>
      <p:cxnSp>
        <p:nvCxnSpPr>
          <p:cNvPr id="17" name="Łącznik prosty 16"/>
          <p:cNvCxnSpPr/>
          <p:nvPr userDrawn="1"/>
        </p:nvCxnSpPr>
        <p:spPr>
          <a:xfrm>
            <a:off x="536028" y="5928360"/>
            <a:ext cx="11198772" cy="0"/>
          </a:xfrm>
          <a:prstGeom prst="line">
            <a:avLst/>
          </a:prstGeom>
          <a:ln w="9525">
            <a:solidFill>
              <a:srgbClr val="009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>
            <a:off x="536028" y="914400"/>
            <a:ext cx="11198772" cy="0"/>
          </a:xfrm>
          <a:prstGeom prst="line">
            <a:avLst/>
          </a:prstGeom>
          <a:ln w="6350">
            <a:solidFill>
              <a:srgbClr val="ADB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50" r:id="rId3"/>
    <p:sldLayoutId id="2147483669" r:id="rId4"/>
    <p:sldLayoutId id="2147483670" r:id="rId5"/>
    <p:sldLayoutId id="2147483673" r:id="rId6"/>
    <p:sldLayoutId id="2147483672" r:id="rId7"/>
    <p:sldLayoutId id="2147483667" r:id="rId8"/>
    <p:sldLayoutId id="214748367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915A"/>
          </a:solidFill>
          <a:latin typeface="BNPPSansCondensed-Bold" panose="020000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591061" y="3869523"/>
            <a:ext cx="9805741" cy="1309515"/>
          </a:xfrm>
        </p:spPr>
        <p:txBody>
          <a:bodyPr>
            <a:normAutofit/>
          </a:bodyPr>
          <a:lstStyle/>
          <a:p>
            <a:r>
              <a:rPr lang="pl-PL" dirty="0"/>
              <a:t>MOŻLIWOŚCI INWESTYCYJNE</a:t>
            </a:r>
            <a:br>
              <a:rPr lang="pl-PL" dirty="0"/>
            </a:br>
            <a:r>
              <a:rPr lang="pl-PL" dirty="0"/>
              <a:t>DLA WSPÓLNOT MIESZKANIOWYCH </a:t>
            </a:r>
          </a:p>
        </p:txBody>
      </p:sp>
    </p:spTree>
    <p:extLst>
      <p:ext uri="{BB962C8B-B14F-4D97-AF65-F5344CB8AC3E}">
        <p14:creationId xmlns:p14="http://schemas.microsoft.com/office/powerpoint/2010/main" val="21541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KONTO OTWARTE NA BIZNES NON PROFIT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47136" y="1106782"/>
            <a:ext cx="799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Konto Otwarte na Biznes Non Profit dla wspólnot, spółdzielni </a:t>
            </a:r>
            <a:r>
              <a:rPr lang="pl-PL" dirty="0" smtClean="0">
                <a:latin typeface="BNPPSans" panose="02000000000000000000" pitchFamily="2" charset="0"/>
              </a:rPr>
              <a:t>mieszkaniowych</a:t>
            </a:r>
            <a:br>
              <a:rPr lang="pl-PL" dirty="0" smtClean="0">
                <a:latin typeface="BNPPSans" panose="02000000000000000000" pitchFamily="2" charset="0"/>
              </a:rPr>
            </a:br>
            <a:r>
              <a:rPr lang="pl-PL" dirty="0" smtClean="0">
                <a:latin typeface="BNPPSans" panose="02000000000000000000" pitchFamily="2" charset="0"/>
              </a:rPr>
              <a:t>i </a:t>
            </a:r>
            <a:r>
              <a:rPr lang="pl-PL" dirty="0">
                <a:latin typeface="BNPPSans" panose="02000000000000000000" pitchFamily="2" charset="0"/>
              </a:rPr>
              <a:t>zarządców nieruchomości. Korzystaj z nowoczesnych usług i zarządzaj nieruchomością sprawnie i wygodnie.</a:t>
            </a:r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2" name="pole tekstowe 41"/>
          <p:cNvSpPr txBox="1"/>
          <p:nvPr/>
        </p:nvSpPr>
        <p:spPr>
          <a:xfrm>
            <a:off x="1196206" y="2170168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za prowadzenie rachunku bieżącego w PLN,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196206" y="2655869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za prowadzenie rachunków pomocniczych w PLN oraz walutach obcych,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1196206" y="3149883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za prowadzenie oprocentowanego rachunku pomocniczo-lokacyjnego w PLN,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1196206" y="3627271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za internetowe, zwykłe przelewy krajowe wychodzące w PLN oraz SEPA,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1196206" y="4112972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za wpłaty gotówkowe własne i obce w kasie oddziału Banku w PLN,</a:t>
            </a:r>
          </a:p>
        </p:txBody>
      </p:sp>
      <p:sp>
        <p:nvSpPr>
          <p:cNvPr id="65" name="pole tekstowe 64"/>
          <p:cNvSpPr txBox="1"/>
          <p:nvPr/>
        </p:nvSpPr>
        <p:spPr>
          <a:xfrm>
            <a:off x="1196206" y="4598673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wpłaty / wypłaty w PLN w bankomatach usytuowanych w oddziałach Banku, 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1196206" y="5084374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autoryzacja kodami SMS.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2117497"/>
            <a:ext cx="542925" cy="371475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2595743"/>
            <a:ext cx="542925" cy="371475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3082287"/>
            <a:ext cx="542925" cy="371475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3569998"/>
            <a:ext cx="542925" cy="371475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4065567"/>
            <a:ext cx="542925" cy="371475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4542646"/>
            <a:ext cx="542925" cy="371475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5019724"/>
            <a:ext cx="5429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2" grpId="0"/>
      <p:bldP spid="43" grpId="0"/>
      <p:bldP spid="50" grpId="0"/>
      <p:bldP spid="51" grpId="0"/>
      <p:bldP spid="52" grpId="0"/>
      <p:bldP spid="65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DOSTOSOWUJEMY SIĘ DO ZMIENIAJĄCEGO SIĘ ŚWIATA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4C51CA-ADE0-DB46-99AC-FD1156AF39EC}"/>
              </a:ext>
            </a:extLst>
          </p:cNvPr>
          <p:cNvSpPr txBox="1"/>
          <p:nvPr/>
        </p:nvSpPr>
        <p:spPr>
          <a:xfrm>
            <a:off x="1639830" y="1742886"/>
            <a:ext cx="610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BNPPSans-Bold" panose="02000000000000000000" pitchFamily="2" charset="0"/>
              </a:rPr>
              <a:t>Nowe zasady </a:t>
            </a:r>
            <a:r>
              <a:rPr lang="pl-PL" dirty="0">
                <a:solidFill>
                  <a:schemeClr val="bg1"/>
                </a:solidFill>
                <a:latin typeface="BNPPSans" panose="02000000000000000000" pitchFamily="2" charset="0"/>
              </a:rPr>
              <a:t>procesowania wniosków dla Wspólnot Mieszkaniowych, proces na skanach.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9476FD-6BA9-6147-AB7D-0530D8D04C65}"/>
              </a:ext>
            </a:extLst>
          </p:cNvPr>
          <p:cNvSpPr txBox="1"/>
          <p:nvPr/>
        </p:nvSpPr>
        <p:spPr>
          <a:xfrm>
            <a:off x="1639830" y="2981468"/>
            <a:ext cx="6540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BNPPSans-Bold" panose="02000000000000000000" pitchFamily="2" charset="0"/>
              </a:rPr>
              <a:t>Akceptujemy</a:t>
            </a:r>
            <a:r>
              <a:rPr lang="pl-PL" dirty="0">
                <a:solidFill>
                  <a:schemeClr val="bg1"/>
                </a:solidFill>
                <a:latin typeface="BNPPSans" panose="02000000000000000000" pitchFamily="2" charset="0"/>
              </a:rPr>
              <a:t> uchwały podejmowane w formie elektronicznej, np.: przez e-mail lub przez Internet za pomocą specjalnych programów do obsługi Wspólnot Mieszkaniowych.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9E45F3E-62E7-344C-B5CE-DAEEFCB79D91}"/>
              </a:ext>
            </a:extLst>
          </p:cNvPr>
          <p:cNvSpPr txBox="1"/>
          <p:nvPr/>
        </p:nvSpPr>
        <p:spPr>
          <a:xfrm>
            <a:off x="1639830" y="4442520"/>
            <a:ext cx="6540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BNPPSans-Bold" panose="02000000000000000000" pitchFamily="2" charset="0"/>
              </a:rPr>
              <a:t>Oferujemy kompleksową usługę </a:t>
            </a:r>
            <a:r>
              <a:rPr lang="pl-PL" dirty="0">
                <a:solidFill>
                  <a:schemeClr val="bg1"/>
                </a:solidFill>
                <a:latin typeface="BNPPSans" panose="02000000000000000000" pitchFamily="2" charset="0"/>
              </a:rPr>
              <a:t>dla inwestycji termomodernizacyjnych, w ramach której nasi Klienci mogą skorzystać z bezzwrotnych dotacji.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959B636-CCDA-8642-ADFA-A3FE842ED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4" y="4650588"/>
            <a:ext cx="548933" cy="41823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F914959-6473-CB40-9576-20493BAC1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9" y="3257597"/>
            <a:ext cx="548933" cy="41823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C252E5B-7CF5-4945-94D6-976F17F1E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9" y="1856179"/>
            <a:ext cx="548933" cy="418235"/>
          </a:xfrm>
          <a:prstGeom prst="rect">
            <a:avLst/>
          </a:prstGeom>
        </p:spPr>
      </p:pic>
      <p:pic>
        <p:nvPicPr>
          <p:cNvPr id="24" name="Symbol zastępczy obrazu 23" descr="Obraz zawierający budynek, zewnętrzne, ulica, miasto&#10;&#10;Opis wygenerowany automatycznie">
            <a:extLst>
              <a:ext uri="{FF2B5EF4-FFF2-40B4-BE49-F238E27FC236}">
                <a16:creationId xmlns:a16="http://schemas.microsoft.com/office/drawing/2014/main" id="{D265362F-E952-BB48-85FF-268F4EC67D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4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54701" y="9023"/>
            <a:ext cx="11209283" cy="769621"/>
          </a:xfrm>
        </p:spPr>
        <p:txBody>
          <a:bodyPr/>
          <a:lstStyle/>
          <a:p>
            <a:r>
              <a:rPr lang="pl-PL" dirty="0"/>
              <a:t>ZESPÓŁ DS. OBSŁUGI RYNKU NIERUCHOMOŚCI – WM TEAM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1033669"/>
            <a:ext cx="7697165" cy="407505"/>
          </a:xfrm>
          <a:prstGeom prst="rect">
            <a:avLst/>
          </a:prstGeom>
          <a:solidFill>
            <a:srgbClr val="009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pl-PL" dirty="0">
                <a:latin typeface="BNPPSansCondensed" panose="02000000000000000000" pitchFamily="2" charset="-18"/>
              </a:rPr>
              <a:t>JESTEŚMY DLA WAS, PONIEWAŻ RELACJE SĄ DLA NAS PODSTAWĄ BIZNESU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7323613" y="2714225"/>
            <a:ext cx="2427038" cy="927177"/>
            <a:chOff x="8536875" y="2539245"/>
            <a:chExt cx="2427038" cy="927177"/>
          </a:xfrm>
        </p:grpSpPr>
        <p:sp>
          <p:nvSpPr>
            <p:cNvPr id="21" name="Prostokąt 20"/>
            <p:cNvSpPr/>
            <p:nvPr/>
          </p:nvSpPr>
          <p:spPr>
            <a:xfrm>
              <a:off x="9217940" y="2539245"/>
              <a:ext cx="1745973" cy="927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l-PL" sz="1700" dirty="0">
                  <a:latin typeface="BNPPSansCondensed" panose="02000000000000000000" pitchFamily="2" charset="-18"/>
                </a:rPr>
                <a:t>Joanna Józefowicz </a:t>
              </a:r>
            </a:p>
            <a:p>
              <a:pPr>
                <a:lnSpc>
                  <a:spcPts val="1600"/>
                </a:lnSpc>
              </a:pPr>
              <a:endParaRPr lang="pl-PL" sz="1700" dirty="0">
                <a:latin typeface="BNPPSansCondensed" panose="02000000000000000000" pitchFamily="2" charset="-18"/>
              </a:endParaRPr>
            </a:p>
            <a:p>
              <a:pPr>
                <a:lnSpc>
                  <a:spcPts val="1600"/>
                </a:lnSpc>
              </a:pPr>
              <a:r>
                <a:rPr lang="pl-PL" sz="1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NPPSansCondensed" panose="02000000000000000000" pitchFamily="2" charset="-18"/>
                </a:rPr>
                <a:t>Region Warszawa</a:t>
              </a:r>
            </a:p>
            <a:p>
              <a:pPr>
                <a:lnSpc>
                  <a:spcPts val="1600"/>
                </a:lnSpc>
              </a:pPr>
              <a:r>
                <a:rPr lang="pl-PL" sz="1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NPPSansCondensed" panose="02000000000000000000" pitchFamily="2" charset="-18"/>
                </a:rPr>
                <a:t>tel. 728 909 813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8536875" y="2539245"/>
              <a:ext cx="631555" cy="82037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8" name="Obraz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54" y="1596043"/>
            <a:ext cx="3626895" cy="33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29957" y="2897433"/>
            <a:ext cx="3944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Zachęcamy do kontaktu!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29957" y="3966886"/>
            <a:ext cx="27934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bg1"/>
                </a:solidFill>
              </a:rPr>
              <a:t>Dostępna 24/7 (opłata za połączenie wg cennika).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49383" y="2897433"/>
            <a:ext cx="4557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Infolinia dla Wspólnot Mieszkaniowych: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29957" y="3288281"/>
            <a:ext cx="2890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BNPPSans" panose="02000000000000000000" pitchFamily="2" charset="0"/>
              </a:rPr>
              <a:t>BNP </a:t>
            </a:r>
            <a:r>
              <a:rPr lang="pl-PL" sz="1200" dirty="0" err="1">
                <a:solidFill>
                  <a:schemeClr val="bg1"/>
                </a:solidFill>
                <a:latin typeface="BNPPSans" panose="02000000000000000000" pitchFamily="2" charset="0"/>
              </a:rPr>
              <a:t>Paribas</a:t>
            </a:r>
            <a:r>
              <a:rPr lang="pl-PL" sz="1200" dirty="0">
                <a:solidFill>
                  <a:schemeClr val="bg1"/>
                </a:solidFill>
                <a:latin typeface="BNPPSans" panose="02000000000000000000" pitchFamily="2" charset="0"/>
              </a:rPr>
              <a:t> Bank Polska S.A.</a:t>
            </a:r>
          </a:p>
          <a:p>
            <a:r>
              <a:rPr lang="pl-PL" sz="1200" dirty="0">
                <a:solidFill>
                  <a:schemeClr val="bg1"/>
                </a:solidFill>
                <a:latin typeface="BNPPSans" panose="02000000000000000000" pitchFamily="2" charset="0"/>
              </a:rPr>
              <a:t>ul. Kasprzaka </a:t>
            </a:r>
            <a:r>
              <a:rPr lang="pl-PL" sz="1200" dirty="0" smtClean="0">
                <a:solidFill>
                  <a:schemeClr val="bg1"/>
                </a:solidFill>
                <a:latin typeface="BNPPSans" panose="02000000000000000000" pitchFamily="2" charset="0"/>
              </a:rPr>
              <a:t>2, </a:t>
            </a:r>
            <a:r>
              <a:rPr lang="pl-PL" sz="1200" dirty="0">
                <a:solidFill>
                  <a:schemeClr val="bg1"/>
                </a:solidFill>
                <a:latin typeface="BNPPSans" panose="02000000000000000000" pitchFamily="2" charset="0"/>
              </a:rPr>
              <a:t>01-211 Warszawa</a:t>
            </a:r>
          </a:p>
          <a:p>
            <a:r>
              <a:rPr lang="pl-PL" sz="1200" dirty="0">
                <a:solidFill>
                  <a:schemeClr val="bg1"/>
                </a:solidFill>
                <a:latin typeface="BNPPSans" panose="02000000000000000000" pitchFamily="2" charset="0"/>
              </a:rPr>
              <a:t>Infolinia: 801 321 123, +48 22 134 00 00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049383" y="3288281"/>
            <a:ext cx="2890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NPPSans" panose="02000000000000000000" pitchFamily="2" charset="0"/>
              </a:rPr>
              <a:t>797 151 654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049382" y="3679129"/>
            <a:ext cx="3331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BNPPSans" panose="02000000000000000000" pitchFamily="2" charset="0"/>
              </a:rPr>
              <a:t>dostępna w dni robocze w godz. 9:00-17:00 </a:t>
            </a:r>
          </a:p>
        </p:txBody>
      </p:sp>
    </p:spTree>
    <p:extLst>
      <p:ext uri="{BB962C8B-B14F-4D97-AF65-F5344CB8AC3E}">
        <p14:creationId xmlns:p14="http://schemas.microsoft.com/office/powerpoint/2010/main" val="37630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BNP PARIBAS BANK POLSKA - OFERTA DLA WSPÓLNOT MIESZKANIOWYCH</a:t>
            </a:r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4078254" y="1298677"/>
            <a:ext cx="39592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10414" y="1644122"/>
            <a:ext cx="627937" cy="760413"/>
            <a:chOff x="3603" y="1873"/>
            <a:chExt cx="474" cy="57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03" y="1873"/>
              <a:ext cx="474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601" y="1873"/>
              <a:ext cx="524" cy="579"/>
            </a:xfrm>
            <a:custGeom>
              <a:avLst/>
              <a:gdLst>
                <a:gd name="T0" fmla="*/ 100 w 219"/>
                <a:gd name="T1" fmla="*/ 0 h 242"/>
                <a:gd name="T2" fmla="*/ 1 w 219"/>
                <a:gd name="T3" fmla="*/ 101 h 242"/>
                <a:gd name="T4" fmla="*/ 50 w 219"/>
                <a:gd name="T5" fmla="*/ 196 h 242"/>
                <a:gd name="T6" fmla="*/ 90 w 219"/>
                <a:gd name="T7" fmla="*/ 235 h 242"/>
                <a:gd name="T8" fmla="*/ 102 w 219"/>
                <a:gd name="T9" fmla="*/ 238 h 242"/>
                <a:gd name="T10" fmla="*/ 189 w 219"/>
                <a:gd name="T11" fmla="*/ 140 h 242"/>
                <a:gd name="T12" fmla="*/ 100 w 219"/>
                <a:gd name="T13" fmla="*/ 0 h 242"/>
                <a:gd name="T14" fmla="*/ 153 w 219"/>
                <a:gd name="T15" fmla="*/ 165 h 242"/>
                <a:gd name="T16" fmla="*/ 109 w 219"/>
                <a:gd name="T17" fmla="*/ 209 h 242"/>
                <a:gd name="T18" fmla="*/ 94 w 219"/>
                <a:gd name="T19" fmla="*/ 213 h 242"/>
                <a:gd name="T20" fmla="*/ 20 w 219"/>
                <a:gd name="T21" fmla="*/ 111 h 242"/>
                <a:gd name="T22" fmla="*/ 95 w 219"/>
                <a:gd name="T23" fmla="*/ 17 h 242"/>
                <a:gd name="T24" fmla="*/ 181 w 219"/>
                <a:gd name="T25" fmla="*/ 88 h 242"/>
                <a:gd name="T26" fmla="*/ 153 w 219"/>
                <a:gd name="T27" fmla="*/ 16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42">
                  <a:moveTo>
                    <a:pt x="100" y="0"/>
                  </a:moveTo>
                  <a:cubicBezTo>
                    <a:pt x="43" y="0"/>
                    <a:pt x="0" y="43"/>
                    <a:pt x="1" y="101"/>
                  </a:cubicBezTo>
                  <a:cubicBezTo>
                    <a:pt x="2" y="140"/>
                    <a:pt x="25" y="169"/>
                    <a:pt x="50" y="196"/>
                  </a:cubicBezTo>
                  <a:cubicBezTo>
                    <a:pt x="62" y="210"/>
                    <a:pt x="75" y="220"/>
                    <a:pt x="90" y="235"/>
                  </a:cubicBezTo>
                  <a:cubicBezTo>
                    <a:pt x="96" y="241"/>
                    <a:pt x="96" y="242"/>
                    <a:pt x="102" y="238"/>
                  </a:cubicBezTo>
                  <a:cubicBezTo>
                    <a:pt x="138" y="212"/>
                    <a:pt x="170" y="181"/>
                    <a:pt x="189" y="140"/>
                  </a:cubicBezTo>
                  <a:cubicBezTo>
                    <a:pt x="219" y="74"/>
                    <a:pt x="172" y="0"/>
                    <a:pt x="100" y="0"/>
                  </a:cubicBezTo>
                  <a:close/>
                  <a:moveTo>
                    <a:pt x="153" y="165"/>
                  </a:moveTo>
                  <a:cubicBezTo>
                    <a:pt x="140" y="181"/>
                    <a:pt x="126" y="196"/>
                    <a:pt x="109" y="209"/>
                  </a:cubicBezTo>
                  <a:cubicBezTo>
                    <a:pt x="105" y="213"/>
                    <a:pt x="101" y="219"/>
                    <a:pt x="94" y="213"/>
                  </a:cubicBezTo>
                  <a:cubicBezTo>
                    <a:pt x="62" y="184"/>
                    <a:pt x="29" y="156"/>
                    <a:pt x="20" y="111"/>
                  </a:cubicBezTo>
                  <a:cubicBezTo>
                    <a:pt x="11" y="64"/>
                    <a:pt x="45" y="22"/>
                    <a:pt x="95" y="17"/>
                  </a:cubicBezTo>
                  <a:cubicBezTo>
                    <a:pt x="138" y="13"/>
                    <a:pt x="180" y="52"/>
                    <a:pt x="181" y="88"/>
                  </a:cubicBezTo>
                  <a:cubicBezTo>
                    <a:pt x="180" y="123"/>
                    <a:pt x="168" y="145"/>
                    <a:pt x="153" y="165"/>
                  </a:cubicBezTo>
                  <a:close/>
                </a:path>
              </a:pathLst>
            </a:custGeom>
            <a:solidFill>
              <a:srgbClr val="089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715" y="1983"/>
              <a:ext cx="247" cy="249"/>
            </a:xfrm>
            <a:custGeom>
              <a:avLst/>
              <a:gdLst>
                <a:gd name="T0" fmla="*/ 51 w 103"/>
                <a:gd name="T1" fmla="*/ 0 h 104"/>
                <a:gd name="T2" fmla="*/ 0 w 103"/>
                <a:gd name="T3" fmla="*/ 52 h 104"/>
                <a:gd name="T4" fmla="*/ 52 w 103"/>
                <a:gd name="T5" fmla="*/ 104 h 104"/>
                <a:gd name="T6" fmla="*/ 103 w 103"/>
                <a:gd name="T7" fmla="*/ 52 h 104"/>
                <a:gd name="T8" fmla="*/ 51 w 103"/>
                <a:gd name="T9" fmla="*/ 0 h 104"/>
                <a:gd name="T10" fmla="*/ 52 w 103"/>
                <a:gd name="T11" fmla="*/ 87 h 104"/>
                <a:gd name="T12" fmla="*/ 17 w 103"/>
                <a:gd name="T13" fmla="*/ 53 h 104"/>
                <a:gd name="T14" fmla="*/ 51 w 103"/>
                <a:gd name="T15" fmla="*/ 17 h 104"/>
                <a:gd name="T16" fmla="*/ 86 w 103"/>
                <a:gd name="T17" fmla="*/ 51 h 104"/>
                <a:gd name="T18" fmla="*/ 52 w 103"/>
                <a:gd name="T19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0"/>
                  </a:moveTo>
                  <a:cubicBezTo>
                    <a:pt x="21" y="0"/>
                    <a:pt x="0" y="22"/>
                    <a:pt x="0" y="52"/>
                  </a:cubicBezTo>
                  <a:cubicBezTo>
                    <a:pt x="0" y="82"/>
                    <a:pt x="21" y="104"/>
                    <a:pt x="52" y="104"/>
                  </a:cubicBezTo>
                  <a:cubicBezTo>
                    <a:pt x="82" y="104"/>
                    <a:pt x="103" y="82"/>
                    <a:pt x="103" y="52"/>
                  </a:cubicBezTo>
                  <a:cubicBezTo>
                    <a:pt x="103" y="22"/>
                    <a:pt x="81" y="0"/>
                    <a:pt x="51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3"/>
                  </a:cubicBezTo>
                  <a:cubicBezTo>
                    <a:pt x="16" y="34"/>
                    <a:pt x="33" y="17"/>
                    <a:pt x="51" y="17"/>
                  </a:cubicBezTo>
                  <a:cubicBezTo>
                    <a:pt x="69" y="17"/>
                    <a:pt x="85" y="33"/>
                    <a:pt x="86" y="51"/>
                  </a:cubicBezTo>
                  <a:cubicBezTo>
                    <a:pt x="87" y="69"/>
                    <a:pt x="71" y="86"/>
                    <a:pt x="52" y="87"/>
                  </a:cubicBezTo>
                  <a:close/>
                </a:path>
              </a:pathLst>
            </a:custGeom>
            <a:solidFill>
              <a:srgbClr val="0A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917089" y="4691595"/>
            <a:ext cx="728828" cy="710140"/>
            <a:chOff x="3567" y="1894"/>
            <a:chExt cx="546" cy="532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3567" y="1894"/>
              <a:ext cx="546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3560" y="2083"/>
              <a:ext cx="280" cy="297"/>
            </a:xfrm>
            <a:custGeom>
              <a:avLst/>
              <a:gdLst>
                <a:gd name="T0" fmla="*/ 11 w 117"/>
                <a:gd name="T1" fmla="*/ 8 h 124"/>
                <a:gd name="T2" fmla="*/ 13 w 117"/>
                <a:gd name="T3" fmla="*/ 18 h 124"/>
                <a:gd name="T4" fmla="*/ 5 w 117"/>
                <a:gd name="T5" fmla="*/ 31 h 124"/>
                <a:gd name="T6" fmla="*/ 5 w 117"/>
                <a:gd name="T7" fmla="*/ 56 h 124"/>
                <a:gd name="T8" fmla="*/ 36 w 117"/>
                <a:gd name="T9" fmla="*/ 109 h 124"/>
                <a:gd name="T10" fmla="*/ 60 w 117"/>
                <a:gd name="T11" fmla="*/ 123 h 124"/>
                <a:gd name="T12" fmla="*/ 111 w 117"/>
                <a:gd name="T13" fmla="*/ 124 h 124"/>
                <a:gd name="T14" fmla="*/ 115 w 117"/>
                <a:gd name="T15" fmla="*/ 119 h 124"/>
                <a:gd name="T16" fmla="*/ 116 w 117"/>
                <a:gd name="T17" fmla="*/ 81 h 124"/>
                <a:gd name="T18" fmla="*/ 115 w 117"/>
                <a:gd name="T19" fmla="*/ 70 h 124"/>
                <a:gd name="T20" fmla="*/ 104 w 117"/>
                <a:gd name="T21" fmla="*/ 69 h 124"/>
                <a:gd name="T22" fmla="*/ 51 w 117"/>
                <a:gd name="T23" fmla="*/ 69 h 124"/>
                <a:gd name="T24" fmla="*/ 65 w 117"/>
                <a:gd name="T25" fmla="*/ 44 h 124"/>
                <a:gd name="T26" fmla="*/ 69 w 117"/>
                <a:gd name="T27" fmla="*/ 43 h 124"/>
                <a:gd name="T28" fmla="*/ 79 w 117"/>
                <a:gd name="T29" fmla="*/ 49 h 124"/>
                <a:gd name="T30" fmla="*/ 58 w 117"/>
                <a:gd name="T31" fmla="*/ 3 h 124"/>
                <a:gd name="T32" fmla="*/ 53 w 117"/>
                <a:gd name="T33" fmla="*/ 0 h 124"/>
                <a:gd name="T34" fmla="*/ 42 w 117"/>
                <a:gd name="T35" fmla="*/ 1 h 124"/>
                <a:gd name="T36" fmla="*/ 3 w 117"/>
                <a:gd name="T37" fmla="*/ 4 h 124"/>
                <a:gd name="T38" fmla="*/ 11 w 117"/>
                <a:gd name="T39" fmla="*/ 8 h 124"/>
                <a:gd name="T40" fmla="*/ 86 w 117"/>
                <a:gd name="T41" fmla="*/ 81 h 124"/>
                <a:gd name="T42" fmla="*/ 101 w 117"/>
                <a:gd name="T43" fmla="*/ 81 h 124"/>
                <a:gd name="T44" fmla="*/ 103 w 117"/>
                <a:gd name="T45" fmla="*/ 84 h 124"/>
                <a:gd name="T46" fmla="*/ 103 w 117"/>
                <a:gd name="T47" fmla="*/ 108 h 124"/>
                <a:gd name="T48" fmla="*/ 100 w 117"/>
                <a:gd name="T49" fmla="*/ 111 h 124"/>
                <a:gd name="T50" fmla="*/ 59 w 117"/>
                <a:gd name="T51" fmla="*/ 111 h 124"/>
                <a:gd name="T52" fmla="*/ 47 w 117"/>
                <a:gd name="T53" fmla="*/ 103 h 124"/>
                <a:gd name="T54" fmla="*/ 34 w 117"/>
                <a:gd name="T55" fmla="*/ 81 h 124"/>
                <a:gd name="T56" fmla="*/ 86 w 117"/>
                <a:gd name="T57" fmla="*/ 81 h 124"/>
                <a:gd name="T58" fmla="*/ 32 w 117"/>
                <a:gd name="T59" fmla="*/ 14 h 124"/>
                <a:gd name="T60" fmla="*/ 42 w 117"/>
                <a:gd name="T61" fmla="*/ 14 h 124"/>
                <a:gd name="T62" fmla="*/ 52 w 117"/>
                <a:gd name="T63" fmla="*/ 20 h 124"/>
                <a:gd name="T64" fmla="*/ 51 w 117"/>
                <a:gd name="T65" fmla="*/ 45 h 124"/>
                <a:gd name="T66" fmla="*/ 31 w 117"/>
                <a:gd name="T67" fmla="*/ 77 h 124"/>
                <a:gd name="T68" fmla="*/ 15 w 117"/>
                <a:gd name="T69" fmla="*/ 49 h 124"/>
                <a:gd name="T70" fmla="*/ 16 w 117"/>
                <a:gd name="T71" fmla="*/ 38 h 124"/>
                <a:gd name="T72" fmla="*/ 28 w 117"/>
                <a:gd name="T73" fmla="*/ 16 h 124"/>
                <a:gd name="T74" fmla="*/ 32 w 117"/>
                <a:gd name="T75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24">
                  <a:moveTo>
                    <a:pt x="11" y="8"/>
                  </a:moveTo>
                  <a:cubicBezTo>
                    <a:pt x="17" y="12"/>
                    <a:pt x="17" y="12"/>
                    <a:pt x="13" y="18"/>
                  </a:cubicBezTo>
                  <a:cubicBezTo>
                    <a:pt x="11" y="22"/>
                    <a:pt x="8" y="27"/>
                    <a:pt x="5" y="31"/>
                  </a:cubicBezTo>
                  <a:cubicBezTo>
                    <a:pt x="0" y="39"/>
                    <a:pt x="0" y="47"/>
                    <a:pt x="5" y="56"/>
                  </a:cubicBezTo>
                  <a:cubicBezTo>
                    <a:pt x="15" y="73"/>
                    <a:pt x="25" y="91"/>
                    <a:pt x="36" y="109"/>
                  </a:cubicBezTo>
                  <a:cubicBezTo>
                    <a:pt x="41" y="118"/>
                    <a:pt x="50" y="123"/>
                    <a:pt x="60" y="123"/>
                  </a:cubicBezTo>
                  <a:cubicBezTo>
                    <a:pt x="77" y="123"/>
                    <a:pt x="94" y="123"/>
                    <a:pt x="111" y="124"/>
                  </a:cubicBezTo>
                  <a:cubicBezTo>
                    <a:pt x="115" y="124"/>
                    <a:pt x="115" y="122"/>
                    <a:pt x="115" y="119"/>
                  </a:cubicBezTo>
                  <a:cubicBezTo>
                    <a:pt x="115" y="106"/>
                    <a:pt x="116" y="94"/>
                    <a:pt x="116" y="81"/>
                  </a:cubicBezTo>
                  <a:cubicBezTo>
                    <a:pt x="116" y="77"/>
                    <a:pt x="117" y="72"/>
                    <a:pt x="115" y="70"/>
                  </a:cubicBezTo>
                  <a:cubicBezTo>
                    <a:pt x="113" y="68"/>
                    <a:pt x="108" y="69"/>
                    <a:pt x="104" y="69"/>
                  </a:cubicBezTo>
                  <a:cubicBezTo>
                    <a:pt x="87" y="69"/>
                    <a:pt x="69" y="69"/>
                    <a:pt x="51" y="69"/>
                  </a:cubicBezTo>
                  <a:cubicBezTo>
                    <a:pt x="56" y="60"/>
                    <a:pt x="61" y="52"/>
                    <a:pt x="65" y="44"/>
                  </a:cubicBezTo>
                  <a:cubicBezTo>
                    <a:pt x="67" y="42"/>
                    <a:pt x="68" y="42"/>
                    <a:pt x="69" y="43"/>
                  </a:cubicBezTo>
                  <a:cubicBezTo>
                    <a:pt x="72" y="45"/>
                    <a:pt x="75" y="47"/>
                    <a:pt x="79" y="49"/>
                  </a:cubicBezTo>
                  <a:cubicBezTo>
                    <a:pt x="72" y="33"/>
                    <a:pt x="65" y="18"/>
                    <a:pt x="58" y="3"/>
                  </a:cubicBezTo>
                  <a:cubicBezTo>
                    <a:pt x="57" y="1"/>
                    <a:pt x="56" y="0"/>
                    <a:pt x="53" y="0"/>
                  </a:cubicBezTo>
                  <a:cubicBezTo>
                    <a:pt x="50" y="1"/>
                    <a:pt x="46" y="1"/>
                    <a:pt x="42" y="1"/>
                  </a:cubicBezTo>
                  <a:cubicBezTo>
                    <a:pt x="29" y="2"/>
                    <a:pt x="17" y="3"/>
                    <a:pt x="3" y="4"/>
                  </a:cubicBezTo>
                  <a:cubicBezTo>
                    <a:pt x="6" y="6"/>
                    <a:pt x="8" y="7"/>
                    <a:pt x="11" y="8"/>
                  </a:cubicBezTo>
                  <a:close/>
                  <a:moveTo>
                    <a:pt x="86" y="81"/>
                  </a:moveTo>
                  <a:cubicBezTo>
                    <a:pt x="91" y="81"/>
                    <a:pt x="96" y="81"/>
                    <a:pt x="101" y="81"/>
                  </a:cubicBezTo>
                  <a:cubicBezTo>
                    <a:pt x="103" y="81"/>
                    <a:pt x="103" y="82"/>
                    <a:pt x="103" y="84"/>
                  </a:cubicBezTo>
                  <a:cubicBezTo>
                    <a:pt x="103" y="92"/>
                    <a:pt x="103" y="100"/>
                    <a:pt x="103" y="108"/>
                  </a:cubicBezTo>
                  <a:cubicBezTo>
                    <a:pt x="103" y="110"/>
                    <a:pt x="103" y="111"/>
                    <a:pt x="100" y="111"/>
                  </a:cubicBezTo>
                  <a:cubicBezTo>
                    <a:pt x="87" y="111"/>
                    <a:pt x="73" y="111"/>
                    <a:pt x="59" y="111"/>
                  </a:cubicBezTo>
                  <a:cubicBezTo>
                    <a:pt x="54" y="110"/>
                    <a:pt x="50" y="108"/>
                    <a:pt x="47" y="103"/>
                  </a:cubicBezTo>
                  <a:cubicBezTo>
                    <a:pt x="43" y="96"/>
                    <a:pt x="39" y="89"/>
                    <a:pt x="34" y="81"/>
                  </a:cubicBezTo>
                  <a:cubicBezTo>
                    <a:pt x="52" y="81"/>
                    <a:pt x="69" y="81"/>
                    <a:pt x="86" y="81"/>
                  </a:cubicBezTo>
                  <a:close/>
                  <a:moveTo>
                    <a:pt x="32" y="14"/>
                  </a:moveTo>
                  <a:cubicBezTo>
                    <a:pt x="35" y="14"/>
                    <a:pt x="39" y="14"/>
                    <a:pt x="42" y="14"/>
                  </a:cubicBezTo>
                  <a:cubicBezTo>
                    <a:pt x="49" y="13"/>
                    <a:pt x="49" y="14"/>
                    <a:pt x="52" y="20"/>
                  </a:cubicBezTo>
                  <a:cubicBezTo>
                    <a:pt x="58" y="29"/>
                    <a:pt x="57" y="36"/>
                    <a:pt x="51" y="45"/>
                  </a:cubicBezTo>
                  <a:cubicBezTo>
                    <a:pt x="44" y="55"/>
                    <a:pt x="38" y="66"/>
                    <a:pt x="31" y="77"/>
                  </a:cubicBezTo>
                  <a:cubicBezTo>
                    <a:pt x="26" y="67"/>
                    <a:pt x="21" y="58"/>
                    <a:pt x="15" y="49"/>
                  </a:cubicBezTo>
                  <a:cubicBezTo>
                    <a:pt x="13" y="45"/>
                    <a:pt x="13" y="42"/>
                    <a:pt x="16" y="38"/>
                  </a:cubicBezTo>
                  <a:cubicBezTo>
                    <a:pt x="20" y="31"/>
                    <a:pt x="24" y="24"/>
                    <a:pt x="28" y="16"/>
                  </a:cubicBezTo>
                  <a:cubicBezTo>
                    <a:pt x="29" y="15"/>
                    <a:pt x="30" y="14"/>
                    <a:pt x="32" y="14"/>
                  </a:cubicBezTo>
                  <a:close/>
                </a:path>
              </a:pathLst>
            </a:custGeom>
            <a:solidFill>
              <a:srgbClr val="03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857" y="2050"/>
              <a:ext cx="263" cy="374"/>
            </a:xfrm>
            <a:custGeom>
              <a:avLst/>
              <a:gdLst>
                <a:gd name="T0" fmla="*/ 62 w 110"/>
                <a:gd name="T1" fmla="*/ 83 h 156"/>
                <a:gd name="T2" fmla="*/ 32 w 110"/>
                <a:gd name="T3" fmla="*/ 30 h 156"/>
                <a:gd name="T4" fmla="*/ 33 w 110"/>
                <a:gd name="T5" fmla="*/ 24 h 156"/>
                <a:gd name="T6" fmla="*/ 74 w 110"/>
                <a:gd name="T7" fmla="*/ 2 h 156"/>
                <a:gd name="T8" fmla="*/ 79 w 110"/>
                <a:gd name="T9" fmla="*/ 3 h 156"/>
                <a:gd name="T10" fmla="*/ 105 w 110"/>
                <a:gd name="T11" fmla="*/ 49 h 156"/>
                <a:gd name="T12" fmla="*/ 103 w 110"/>
                <a:gd name="T13" fmla="*/ 77 h 156"/>
                <a:gd name="T14" fmla="*/ 73 w 110"/>
                <a:gd name="T15" fmla="*/ 130 h 156"/>
                <a:gd name="T16" fmla="*/ 53 w 110"/>
                <a:gd name="T17" fmla="*/ 141 h 156"/>
                <a:gd name="T18" fmla="*/ 33 w 110"/>
                <a:gd name="T19" fmla="*/ 141 h 156"/>
                <a:gd name="T20" fmla="*/ 29 w 110"/>
                <a:gd name="T21" fmla="*/ 145 h 156"/>
                <a:gd name="T22" fmla="*/ 29 w 110"/>
                <a:gd name="T23" fmla="*/ 156 h 156"/>
                <a:gd name="T24" fmla="*/ 28 w 110"/>
                <a:gd name="T25" fmla="*/ 156 h 156"/>
                <a:gd name="T26" fmla="*/ 26 w 110"/>
                <a:gd name="T27" fmla="*/ 152 h 156"/>
                <a:gd name="T28" fmla="*/ 2 w 110"/>
                <a:gd name="T29" fmla="*/ 116 h 156"/>
                <a:gd name="T30" fmla="*/ 1 w 110"/>
                <a:gd name="T31" fmla="*/ 109 h 156"/>
                <a:gd name="T32" fmla="*/ 30 w 110"/>
                <a:gd name="T33" fmla="*/ 69 h 156"/>
                <a:gd name="T34" fmla="*/ 30 w 110"/>
                <a:gd name="T35" fmla="*/ 78 h 156"/>
                <a:gd name="T36" fmla="*/ 35 w 110"/>
                <a:gd name="T37" fmla="*/ 83 h 156"/>
                <a:gd name="T38" fmla="*/ 61 w 110"/>
                <a:gd name="T39" fmla="*/ 83 h 156"/>
                <a:gd name="T40" fmla="*/ 62 w 110"/>
                <a:gd name="T41" fmla="*/ 8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56">
                  <a:moveTo>
                    <a:pt x="62" y="83"/>
                  </a:moveTo>
                  <a:cubicBezTo>
                    <a:pt x="52" y="65"/>
                    <a:pt x="42" y="47"/>
                    <a:pt x="32" y="30"/>
                  </a:cubicBezTo>
                  <a:cubicBezTo>
                    <a:pt x="30" y="27"/>
                    <a:pt x="30" y="26"/>
                    <a:pt x="33" y="24"/>
                  </a:cubicBezTo>
                  <a:cubicBezTo>
                    <a:pt x="47" y="17"/>
                    <a:pt x="60" y="9"/>
                    <a:pt x="74" y="2"/>
                  </a:cubicBezTo>
                  <a:cubicBezTo>
                    <a:pt x="76" y="0"/>
                    <a:pt x="77" y="0"/>
                    <a:pt x="79" y="3"/>
                  </a:cubicBezTo>
                  <a:cubicBezTo>
                    <a:pt x="87" y="18"/>
                    <a:pt x="96" y="34"/>
                    <a:pt x="105" y="49"/>
                  </a:cubicBezTo>
                  <a:cubicBezTo>
                    <a:pt x="110" y="59"/>
                    <a:pt x="108" y="68"/>
                    <a:pt x="103" y="77"/>
                  </a:cubicBezTo>
                  <a:cubicBezTo>
                    <a:pt x="93" y="94"/>
                    <a:pt x="83" y="112"/>
                    <a:pt x="73" y="130"/>
                  </a:cubicBezTo>
                  <a:cubicBezTo>
                    <a:pt x="68" y="137"/>
                    <a:pt x="62" y="141"/>
                    <a:pt x="53" y="141"/>
                  </a:cubicBezTo>
                  <a:cubicBezTo>
                    <a:pt x="46" y="141"/>
                    <a:pt x="40" y="141"/>
                    <a:pt x="33" y="141"/>
                  </a:cubicBezTo>
                  <a:cubicBezTo>
                    <a:pt x="30" y="141"/>
                    <a:pt x="29" y="142"/>
                    <a:pt x="29" y="145"/>
                  </a:cubicBezTo>
                  <a:cubicBezTo>
                    <a:pt x="30" y="149"/>
                    <a:pt x="29" y="153"/>
                    <a:pt x="29" y="156"/>
                  </a:cubicBezTo>
                  <a:cubicBezTo>
                    <a:pt x="29" y="156"/>
                    <a:pt x="29" y="156"/>
                    <a:pt x="28" y="156"/>
                  </a:cubicBezTo>
                  <a:cubicBezTo>
                    <a:pt x="29" y="155"/>
                    <a:pt x="27" y="154"/>
                    <a:pt x="26" y="152"/>
                  </a:cubicBezTo>
                  <a:cubicBezTo>
                    <a:pt x="18" y="140"/>
                    <a:pt x="10" y="128"/>
                    <a:pt x="2" y="116"/>
                  </a:cubicBezTo>
                  <a:cubicBezTo>
                    <a:pt x="0" y="113"/>
                    <a:pt x="0" y="112"/>
                    <a:pt x="1" y="109"/>
                  </a:cubicBezTo>
                  <a:cubicBezTo>
                    <a:pt x="11" y="96"/>
                    <a:pt x="20" y="83"/>
                    <a:pt x="30" y="69"/>
                  </a:cubicBezTo>
                  <a:cubicBezTo>
                    <a:pt x="30" y="73"/>
                    <a:pt x="31" y="76"/>
                    <a:pt x="30" y="78"/>
                  </a:cubicBezTo>
                  <a:cubicBezTo>
                    <a:pt x="30" y="82"/>
                    <a:pt x="31" y="83"/>
                    <a:pt x="35" y="83"/>
                  </a:cubicBezTo>
                  <a:cubicBezTo>
                    <a:pt x="37" y="83"/>
                    <a:pt x="54" y="84"/>
                    <a:pt x="61" y="83"/>
                  </a:cubicBezTo>
                  <a:cubicBezTo>
                    <a:pt x="63" y="83"/>
                    <a:pt x="62" y="83"/>
                    <a:pt x="62" y="83"/>
                  </a:cubicBezTo>
                  <a:close/>
                </a:path>
              </a:pathLst>
            </a:custGeom>
            <a:solidFill>
              <a:srgbClr val="03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641" y="1892"/>
              <a:ext cx="383" cy="213"/>
            </a:xfrm>
            <a:custGeom>
              <a:avLst/>
              <a:gdLst>
                <a:gd name="T0" fmla="*/ 152 w 160"/>
                <a:gd name="T1" fmla="*/ 28 h 89"/>
                <a:gd name="T2" fmla="*/ 143 w 160"/>
                <a:gd name="T3" fmla="*/ 26 h 89"/>
                <a:gd name="T4" fmla="*/ 135 w 160"/>
                <a:gd name="T5" fmla="*/ 13 h 89"/>
                <a:gd name="T6" fmla="*/ 114 w 160"/>
                <a:gd name="T7" fmla="*/ 0 h 89"/>
                <a:gd name="T8" fmla="*/ 53 w 160"/>
                <a:gd name="T9" fmla="*/ 0 h 89"/>
                <a:gd name="T10" fmla="*/ 28 w 160"/>
                <a:gd name="T11" fmla="*/ 14 h 89"/>
                <a:gd name="T12" fmla="*/ 2 w 160"/>
                <a:gd name="T13" fmla="*/ 58 h 89"/>
                <a:gd name="T14" fmla="*/ 4 w 160"/>
                <a:gd name="T15" fmla="*/ 64 h 89"/>
                <a:gd name="T16" fmla="*/ 37 w 160"/>
                <a:gd name="T17" fmla="*/ 83 h 89"/>
                <a:gd name="T18" fmla="*/ 47 w 160"/>
                <a:gd name="T19" fmla="*/ 88 h 89"/>
                <a:gd name="T20" fmla="*/ 53 w 160"/>
                <a:gd name="T21" fmla="*/ 79 h 89"/>
                <a:gd name="T22" fmla="*/ 80 w 160"/>
                <a:gd name="T23" fmla="*/ 33 h 89"/>
                <a:gd name="T24" fmla="*/ 94 w 160"/>
                <a:gd name="T25" fmla="*/ 58 h 89"/>
                <a:gd name="T26" fmla="*/ 93 w 160"/>
                <a:gd name="T27" fmla="*/ 62 h 89"/>
                <a:gd name="T28" fmla="*/ 83 w 160"/>
                <a:gd name="T29" fmla="*/ 67 h 89"/>
                <a:gd name="T30" fmla="*/ 133 w 160"/>
                <a:gd name="T31" fmla="*/ 72 h 89"/>
                <a:gd name="T32" fmla="*/ 138 w 160"/>
                <a:gd name="T33" fmla="*/ 70 h 89"/>
                <a:gd name="T34" fmla="*/ 143 w 160"/>
                <a:gd name="T35" fmla="*/ 59 h 89"/>
                <a:gd name="T36" fmla="*/ 160 w 160"/>
                <a:gd name="T37" fmla="*/ 24 h 89"/>
                <a:gd name="T38" fmla="*/ 152 w 160"/>
                <a:gd name="T39" fmla="*/ 28 h 89"/>
                <a:gd name="T40" fmla="*/ 51 w 160"/>
                <a:gd name="T41" fmla="*/ 57 h 89"/>
                <a:gd name="T42" fmla="*/ 44 w 160"/>
                <a:gd name="T43" fmla="*/ 70 h 89"/>
                <a:gd name="T44" fmla="*/ 40 w 160"/>
                <a:gd name="T45" fmla="*/ 71 h 89"/>
                <a:gd name="T46" fmla="*/ 19 w 160"/>
                <a:gd name="T47" fmla="*/ 58 h 89"/>
                <a:gd name="T48" fmla="*/ 18 w 160"/>
                <a:gd name="T49" fmla="*/ 55 h 89"/>
                <a:gd name="T50" fmla="*/ 39 w 160"/>
                <a:gd name="T51" fmla="*/ 20 h 89"/>
                <a:gd name="T52" fmla="*/ 52 w 160"/>
                <a:gd name="T53" fmla="*/ 12 h 89"/>
                <a:gd name="T54" fmla="*/ 77 w 160"/>
                <a:gd name="T55" fmla="*/ 12 h 89"/>
                <a:gd name="T56" fmla="*/ 51 w 160"/>
                <a:gd name="T57" fmla="*/ 57 h 89"/>
                <a:gd name="T58" fmla="*/ 136 w 160"/>
                <a:gd name="T59" fmla="*/ 44 h 89"/>
                <a:gd name="T60" fmla="*/ 132 w 160"/>
                <a:gd name="T61" fmla="*/ 53 h 89"/>
                <a:gd name="T62" fmla="*/ 121 w 160"/>
                <a:gd name="T63" fmla="*/ 59 h 89"/>
                <a:gd name="T64" fmla="*/ 101 w 160"/>
                <a:gd name="T65" fmla="*/ 45 h 89"/>
                <a:gd name="T66" fmla="*/ 82 w 160"/>
                <a:gd name="T67" fmla="*/ 12 h 89"/>
                <a:gd name="T68" fmla="*/ 115 w 160"/>
                <a:gd name="T69" fmla="*/ 12 h 89"/>
                <a:gd name="T70" fmla="*/ 124 w 160"/>
                <a:gd name="T71" fmla="*/ 18 h 89"/>
                <a:gd name="T72" fmla="*/ 136 w 160"/>
                <a:gd name="T73" fmla="*/ 40 h 89"/>
                <a:gd name="T74" fmla="*/ 136 w 160"/>
                <a:gd name="T75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89">
                  <a:moveTo>
                    <a:pt x="152" y="28"/>
                  </a:moveTo>
                  <a:cubicBezTo>
                    <a:pt x="146" y="32"/>
                    <a:pt x="146" y="32"/>
                    <a:pt x="143" y="26"/>
                  </a:cubicBezTo>
                  <a:cubicBezTo>
                    <a:pt x="140" y="21"/>
                    <a:pt x="137" y="17"/>
                    <a:pt x="135" y="13"/>
                  </a:cubicBezTo>
                  <a:cubicBezTo>
                    <a:pt x="131" y="4"/>
                    <a:pt x="123" y="0"/>
                    <a:pt x="114" y="0"/>
                  </a:cubicBezTo>
                  <a:cubicBezTo>
                    <a:pt x="94" y="0"/>
                    <a:pt x="73" y="0"/>
                    <a:pt x="53" y="0"/>
                  </a:cubicBezTo>
                  <a:cubicBezTo>
                    <a:pt x="42" y="0"/>
                    <a:pt x="34" y="5"/>
                    <a:pt x="28" y="14"/>
                  </a:cubicBezTo>
                  <a:cubicBezTo>
                    <a:pt x="19" y="29"/>
                    <a:pt x="11" y="43"/>
                    <a:pt x="2" y="58"/>
                  </a:cubicBezTo>
                  <a:cubicBezTo>
                    <a:pt x="0" y="61"/>
                    <a:pt x="1" y="62"/>
                    <a:pt x="4" y="64"/>
                  </a:cubicBezTo>
                  <a:cubicBezTo>
                    <a:pt x="15" y="70"/>
                    <a:pt x="26" y="77"/>
                    <a:pt x="37" y="83"/>
                  </a:cubicBezTo>
                  <a:cubicBezTo>
                    <a:pt x="40" y="85"/>
                    <a:pt x="43" y="89"/>
                    <a:pt x="47" y="88"/>
                  </a:cubicBezTo>
                  <a:cubicBezTo>
                    <a:pt x="49" y="87"/>
                    <a:pt x="51" y="82"/>
                    <a:pt x="53" y="79"/>
                  </a:cubicBezTo>
                  <a:cubicBezTo>
                    <a:pt x="62" y="64"/>
                    <a:pt x="71" y="49"/>
                    <a:pt x="80" y="33"/>
                  </a:cubicBezTo>
                  <a:cubicBezTo>
                    <a:pt x="85" y="41"/>
                    <a:pt x="89" y="50"/>
                    <a:pt x="94" y="58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3"/>
                    <a:pt x="87" y="65"/>
                    <a:pt x="83" y="67"/>
                  </a:cubicBezTo>
                  <a:cubicBezTo>
                    <a:pt x="101" y="69"/>
                    <a:pt x="117" y="71"/>
                    <a:pt x="133" y="72"/>
                  </a:cubicBezTo>
                  <a:cubicBezTo>
                    <a:pt x="135" y="73"/>
                    <a:pt x="137" y="72"/>
                    <a:pt x="138" y="70"/>
                  </a:cubicBezTo>
                  <a:cubicBezTo>
                    <a:pt x="139" y="66"/>
                    <a:pt x="141" y="63"/>
                    <a:pt x="143" y="59"/>
                  </a:cubicBezTo>
                  <a:cubicBezTo>
                    <a:pt x="148" y="48"/>
                    <a:pt x="154" y="37"/>
                    <a:pt x="160" y="24"/>
                  </a:cubicBezTo>
                  <a:cubicBezTo>
                    <a:pt x="156" y="26"/>
                    <a:pt x="154" y="27"/>
                    <a:pt x="152" y="28"/>
                  </a:cubicBezTo>
                  <a:close/>
                  <a:moveTo>
                    <a:pt x="51" y="57"/>
                  </a:moveTo>
                  <a:cubicBezTo>
                    <a:pt x="49" y="62"/>
                    <a:pt x="46" y="66"/>
                    <a:pt x="44" y="70"/>
                  </a:cubicBezTo>
                  <a:cubicBezTo>
                    <a:pt x="43" y="72"/>
                    <a:pt x="42" y="72"/>
                    <a:pt x="40" y="71"/>
                  </a:cubicBezTo>
                  <a:cubicBezTo>
                    <a:pt x="33" y="67"/>
                    <a:pt x="26" y="62"/>
                    <a:pt x="19" y="58"/>
                  </a:cubicBezTo>
                  <a:cubicBezTo>
                    <a:pt x="18" y="57"/>
                    <a:pt x="17" y="57"/>
                    <a:pt x="18" y="55"/>
                  </a:cubicBezTo>
                  <a:cubicBezTo>
                    <a:pt x="25" y="43"/>
                    <a:pt x="32" y="31"/>
                    <a:pt x="39" y="20"/>
                  </a:cubicBezTo>
                  <a:cubicBezTo>
                    <a:pt x="42" y="15"/>
                    <a:pt x="47" y="12"/>
                    <a:pt x="52" y="12"/>
                  </a:cubicBezTo>
                  <a:cubicBezTo>
                    <a:pt x="60" y="12"/>
                    <a:pt x="68" y="12"/>
                    <a:pt x="77" y="12"/>
                  </a:cubicBezTo>
                  <a:cubicBezTo>
                    <a:pt x="68" y="28"/>
                    <a:pt x="60" y="43"/>
                    <a:pt x="51" y="57"/>
                  </a:cubicBezTo>
                  <a:close/>
                  <a:moveTo>
                    <a:pt x="136" y="44"/>
                  </a:moveTo>
                  <a:cubicBezTo>
                    <a:pt x="135" y="47"/>
                    <a:pt x="133" y="50"/>
                    <a:pt x="132" y="53"/>
                  </a:cubicBezTo>
                  <a:cubicBezTo>
                    <a:pt x="129" y="60"/>
                    <a:pt x="129" y="59"/>
                    <a:pt x="121" y="59"/>
                  </a:cubicBezTo>
                  <a:cubicBezTo>
                    <a:pt x="111" y="59"/>
                    <a:pt x="105" y="54"/>
                    <a:pt x="101" y="45"/>
                  </a:cubicBezTo>
                  <a:cubicBezTo>
                    <a:pt x="95" y="34"/>
                    <a:pt x="89" y="24"/>
                    <a:pt x="82" y="12"/>
                  </a:cubicBezTo>
                  <a:cubicBezTo>
                    <a:pt x="94" y="12"/>
                    <a:pt x="104" y="12"/>
                    <a:pt x="115" y="12"/>
                  </a:cubicBezTo>
                  <a:cubicBezTo>
                    <a:pt x="119" y="12"/>
                    <a:pt x="122" y="14"/>
                    <a:pt x="124" y="18"/>
                  </a:cubicBezTo>
                  <a:cubicBezTo>
                    <a:pt x="128" y="25"/>
                    <a:pt x="132" y="32"/>
                    <a:pt x="136" y="40"/>
                  </a:cubicBezTo>
                  <a:cubicBezTo>
                    <a:pt x="137" y="41"/>
                    <a:pt x="137" y="43"/>
                    <a:pt x="136" y="44"/>
                  </a:cubicBezTo>
                  <a:close/>
                </a:path>
              </a:pathLst>
            </a:custGeom>
            <a:solidFill>
              <a:srgbClr val="03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8" name="Group 15"/>
          <p:cNvGrpSpPr>
            <a:grpSpLocks noChangeAspect="1"/>
          </p:cNvGrpSpPr>
          <p:nvPr/>
        </p:nvGrpSpPr>
        <p:grpSpPr bwMode="auto">
          <a:xfrm>
            <a:off x="6493932" y="1590817"/>
            <a:ext cx="695855" cy="808462"/>
            <a:chOff x="3599" y="1880"/>
            <a:chExt cx="482" cy="560"/>
          </a:xfrm>
        </p:grpSpPr>
        <p:sp>
          <p:nvSpPr>
            <p:cNvPr id="1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599" y="1880"/>
              <a:ext cx="482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815" y="1882"/>
              <a:ext cx="29" cy="70"/>
            </a:xfrm>
            <a:custGeom>
              <a:avLst/>
              <a:gdLst>
                <a:gd name="T0" fmla="*/ 2 w 12"/>
                <a:gd name="T1" fmla="*/ 29 h 29"/>
                <a:gd name="T2" fmla="*/ 10 w 12"/>
                <a:gd name="T3" fmla="*/ 29 h 29"/>
                <a:gd name="T4" fmla="*/ 12 w 12"/>
                <a:gd name="T5" fmla="*/ 26 h 29"/>
                <a:gd name="T6" fmla="*/ 12 w 12"/>
                <a:gd name="T7" fmla="*/ 22 h 29"/>
                <a:gd name="T8" fmla="*/ 12 w 12"/>
                <a:gd name="T9" fmla="*/ 6 h 29"/>
                <a:gd name="T10" fmla="*/ 6 w 12"/>
                <a:gd name="T11" fmla="*/ 0 h 29"/>
                <a:gd name="T12" fmla="*/ 0 w 12"/>
                <a:gd name="T13" fmla="*/ 5 h 29"/>
                <a:gd name="T14" fmla="*/ 0 w 12"/>
                <a:gd name="T15" fmla="*/ 10 h 29"/>
                <a:gd name="T16" fmla="*/ 0 w 12"/>
                <a:gd name="T17" fmla="*/ 26 h 29"/>
                <a:gd name="T18" fmla="*/ 2 w 12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9">
                  <a:moveTo>
                    <a:pt x="2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2" y="29"/>
                    <a:pt x="12" y="26"/>
                  </a:cubicBezTo>
                  <a:cubicBezTo>
                    <a:pt x="12" y="25"/>
                    <a:pt x="12" y="23"/>
                    <a:pt x="12" y="22"/>
                  </a:cubicBezTo>
                  <a:cubicBezTo>
                    <a:pt x="12" y="16"/>
                    <a:pt x="12" y="11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5"/>
                    <a:pt x="0" y="21"/>
                    <a:pt x="0" y="26"/>
                  </a:cubicBezTo>
                  <a:cubicBezTo>
                    <a:pt x="0" y="29"/>
                    <a:pt x="2" y="29"/>
                    <a:pt x="2" y="29"/>
                  </a:cubicBezTo>
                  <a:close/>
                </a:path>
              </a:pathLst>
            </a:custGeom>
            <a:solidFill>
              <a:srgbClr val="05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597" y="1981"/>
              <a:ext cx="263" cy="112"/>
            </a:xfrm>
            <a:custGeom>
              <a:avLst/>
              <a:gdLst>
                <a:gd name="T0" fmla="*/ 60 w 110"/>
                <a:gd name="T1" fmla="*/ 46 h 47"/>
                <a:gd name="T2" fmla="*/ 25 w 110"/>
                <a:gd name="T3" fmla="*/ 46 h 47"/>
                <a:gd name="T4" fmla="*/ 17 w 110"/>
                <a:gd name="T5" fmla="*/ 43 h 47"/>
                <a:gd name="T6" fmla="*/ 2 w 110"/>
                <a:gd name="T7" fmla="*/ 27 h 47"/>
                <a:gd name="T8" fmla="*/ 2 w 110"/>
                <a:gd name="T9" fmla="*/ 20 h 47"/>
                <a:gd name="T10" fmla="*/ 18 w 110"/>
                <a:gd name="T11" fmla="*/ 3 h 47"/>
                <a:gd name="T12" fmla="*/ 24 w 110"/>
                <a:gd name="T13" fmla="*/ 0 h 47"/>
                <a:gd name="T14" fmla="*/ 104 w 110"/>
                <a:gd name="T15" fmla="*/ 0 h 47"/>
                <a:gd name="T16" fmla="*/ 110 w 110"/>
                <a:gd name="T17" fmla="*/ 5 h 47"/>
                <a:gd name="T18" fmla="*/ 110 w 110"/>
                <a:gd name="T19" fmla="*/ 41 h 47"/>
                <a:gd name="T20" fmla="*/ 104 w 110"/>
                <a:gd name="T21" fmla="*/ 46 h 47"/>
                <a:gd name="T22" fmla="*/ 60 w 110"/>
                <a:gd name="T2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47">
                  <a:moveTo>
                    <a:pt x="60" y="46"/>
                  </a:moveTo>
                  <a:cubicBezTo>
                    <a:pt x="46" y="46"/>
                    <a:pt x="39" y="46"/>
                    <a:pt x="25" y="46"/>
                  </a:cubicBezTo>
                  <a:cubicBezTo>
                    <a:pt x="22" y="46"/>
                    <a:pt x="19" y="46"/>
                    <a:pt x="17" y="43"/>
                  </a:cubicBezTo>
                  <a:cubicBezTo>
                    <a:pt x="12" y="38"/>
                    <a:pt x="7" y="32"/>
                    <a:pt x="2" y="27"/>
                  </a:cubicBezTo>
                  <a:cubicBezTo>
                    <a:pt x="0" y="24"/>
                    <a:pt x="0" y="22"/>
                    <a:pt x="2" y="20"/>
                  </a:cubicBezTo>
                  <a:cubicBezTo>
                    <a:pt x="7" y="14"/>
                    <a:pt x="13" y="8"/>
                    <a:pt x="18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54" y="0"/>
                    <a:pt x="75" y="0"/>
                    <a:pt x="104" y="0"/>
                  </a:cubicBezTo>
                  <a:cubicBezTo>
                    <a:pt x="108" y="0"/>
                    <a:pt x="110" y="1"/>
                    <a:pt x="110" y="5"/>
                  </a:cubicBezTo>
                  <a:cubicBezTo>
                    <a:pt x="110" y="17"/>
                    <a:pt x="110" y="29"/>
                    <a:pt x="110" y="41"/>
                  </a:cubicBezTo>
                  <a:cubicBezTo>
                    <a:pt x="110" y="45"/>
                    <a:pt x="108" y="47"/>
                    <a:pt x="104" y="46"/>
                  </a:cubicBezTo>
                  <a:cubicBezTo>
                    <a:pt x="89" y="46"/>
                    <a:pt x="75" y="46"/>
                    <a:pt x="60" y="46"/>
                  </a:cubicBezTo>
                  <a:close/>
                </a:path>
              </a:pathLst>
            </a:custGeom>
            <a:solidFill>
              <a:srgbClr val="03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798" y="2119"/>
              <a:ext cx="283" cy="113"/>
            </a:xfrm>
            <a:custGeom>
              <a:avLst/>
              <a:gdLst>
                <a:gd name="T0" fmla="*/ 49 w 118"/>
                <a:gd name="T1" fmla="*/ 0 h 47"/>
                <a:gd name="T2" fmla="*/ 93 w 118"/>
                <a:gd name="T3" fmla="*/ 0 h 47"/>
                <a:gd name="T4" fmla="*/ 100 w 118"/>
                <a:gd name="T5" fmla="*/ 4 h 47"/>
                <a:gd name="T6" fmla="*/ 115 w 118"/>
                <a:gd name="T7" fmla="*/ 20 h 47"/>
                <a:gd name="T8" fmla="*/ 115 w 118"/>
                <a:gd name="T9" fmla="*/ 27 h 47"/>
                <a:gd name="T10" fmla="*/ 99 w 118"/>
                <a:gd name="T11" fmla="*/ 44 h 47"/>
                <a:gd name="T12" fmla="*/ 93 w 118"/>
                <a:gd name="T13" fmla="*/ 47 h 47"/>
                <a:gd name="T14" fmla="*/ 5 w 118"/>
                <a:gd name="T15" fmla="*/ 47 h 47"/>
                <a:gd name="T16" fmla="*/ 0 w 118"/>
                <a:gd name="T17" fmla="*/ 41 h 47"/>
                <a:gd name="T18" fmla="*/ 0 w 118"/>
                <a:gd name="T19" fmla="*/ 6 h 47"/>
                <a:gd name="T20" fmla="*/ 5 w 118"/>
                <a:gd name="T21" fmla="*/ 0 h 47"/>
                <a:gd name="T22" fmla="*/ 49 w 118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47">
                  <a:moveTo>
                    <a:pt x="49" y="0"/>
                  </a:moveTo>
                  <a:cubicBezTo>
                    <a:pt x="64" y="0"/>
                    <a:pt x="78" y="0"/>
                    <a:pt x="93" y="0"/>
                  </a:cubicBezTo>
                  <a:cubicBezTo>
                    <a:pt x="96" y="0"/>
                    <a:pt x="98" y="1"/>
                    <a:pt x="100" y="4"/>
                  </a:cubicBezTo>
                  <a:cubicBezTo>
                    <a:pt x="105" y="9"/>
                    <a:pt x="110" y="15"/>
                    <a:pt x="115" y="20"/>
                  </a:cubicBezTo>
                  <a:cubicBezTo>
                    <a:pt x="118" y="23"/>
                    <a:pt x="118" y="25"/>
                    <a:pt x="115" y="27"/>
                  </a:cubicBezTo>
                  <a:cubicBezTo>
                    <a:pt x="110" y="33"/>
                    <a:pt x="105" y="38"/>
                    <a:pt x="99" y="44"/>
                  </a:cubicBezTo>
                  <a:cubicBezTo>
                    <a:pt x="98" y="46"/>
                    <a:pt x="96" y="47"/>
                    <a:pt x="93" y="47"/>
                  </a:cubicBezTo>
                  <a:cubicBezTo>
                    <a:pt x="64" y="47"/>
                    <a:pt x="34" y="47"/>
                    <a:pt x="5" y="47"/>
                  </a:cubicBezTo>
                  <a:cubicBezTo>
                    <a:pt x="1" y="47"/>
                    <a:pt x="0" y="45"/>
                    <a:pt x="0" y="41"/>
                  </a:cubicBezTo>
                  <a:cubicBezTo>
                    <a:pt x="0" y="30"/>
                    <a:pt x="0" y="18"/>
                    <a:pt x="0" y="6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20" y="0"/>
                    <a:pt x="35" y="0"/>
                    <a:pt x="49" y="0"/>
                  </a:cubicBezTo>
                  <a:close/>
                </a:path>
              </a:pathLst>
            </a:custGeom>
            <a:solidFill>
              <a:srgbClr val="03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640" y="2258"/>
              <a:ext cx="371" cy="184"/>
            </a:xfrm>
            <a:custGeom>
              <a:avLst/>
              <a:gdLst>
                <a:gd name="T0" fmla="*/ 78 w 155"/>
                <a:gd name="T1" fmla="*/ 77 h 77"/>
                <a:gd name="T2" fmla="*/ 9 w 155"/>
                <a:gd name="T3" fmla="*/ 77 h 77"/>
                <a:gd name="T4" fmla="*/ 2 w 155"/>
                <a:gd name="T5" fmla="*/ 74 h 77"/>
                <a:gd name="T6" fmla="*/ 9 w 155"/>
                <a:gd name="T7" fmla="*/ 65 h 77"/>
                <a:gd name="T8" fmla="*/ 61 w 155"/>
                <a:gd name="T9" fmla="*/ 65 h 77"/>
                <a:gd name="T10" fmla="*/ 73 w 155"/>
                <a:gd name="T11" fmla="*/ 53 h 77"/>
                <a:gd name="T12" fmla="*/ 73 w 155"/>
                <a:gd name="T13" fmla="*/ 5 h 77"/>
                <a:gd name="T14" fmla="*/ 77 w 155"/>
                <a:gd name="T15" fmla="*/ 0 h 77"/>
                <a:gd name="T16" fmla="*/ 85 w 155"/>
                <a:gd name="T17" fmla="*/ 8 h 77"/>
                <a:gd name="T18" fmla="*/ 85 w 155"/>
                <a:gd name="T19" fmla="*/ 61 h 77"/>
                <a:gd name="T20" fmla="*/ 89 w 155"/>
                <a:gd name="T21" fmla="*/ 65 h 77"/>
                <a:gd name="T22" fmla="*/ 145 w 155"/>
                <a:gd name="T23" fmla="*/ 65 h 77"/>
                <a:gd name="T24" fmla="*/ 150 w 155"/>
                <a:gd name="T25" fmla="*/ 65 h 77"/>
                <a:gd name="T26" fmla="*/ 155 w 155"/>
                <a:gd name="T27" fmla="*/ 72 h 77"/>
                <a:gd name="T28" fmla="*/ 149 w 155"/>
                <a:gd name="T29" fmla="*/ 77 h 77"/>
                <a:gd name="T30" fmla="*/ 133 w 155"/>
                <a:gd name="T31" fmla="*/ 77 h 77"/>
                <a:gd name="T32" fmla="*/ 78 w 155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77">
                  <a:moveTo>
                    <a:pt x="78" y="77"/>
                  </a:moveTo>
                  <a:cubicBezTo>
                    <a:pt x="55" y="77"/>
                    <a:pt x="32" y="77"/>
                    <a:pt x="9" y="77"/>
                  </a:cubicBezTo>
                  <a:cubicBezTo>
                    <a:pt x="6" y="77"/>
                    <a:pt x="3" y="77"/>
                    <a:pt x="2" y="74"/>
                  </a:cubicBezTo>
                  <a:cubicBezTo>
                    <a:pt x="0" y="69"/>
                    <a:pt x="3" y="65"/>
                    <a:pt x="9" y="65"/>
                  </a:cubicBezTo>
                  <a:cubicBezTo>
                    <a:pt x="26" y="65"/>
                    <a:pt x="43" y="65"/>
                    <a:pt x="61" y="65"/>
                  </a:cubicBezTo>
                  <a:cubicBezTo>
                    <a:pt x="73" y="65"/>
                    <a:pt x="73" y="65"/>
                    <a:pt x="73" y="53"/>
                  </a:cubicBezTo>
                  <a:cubicBezTo>
                    <a:pt x="73" y="37"/>
                    <a:pt x="73" y="21"/>
                    <a:pt x="73" y="5"/>
                  </a:cubicBezTo>
                  <a:cubicBezTo>
                    <a:pt x="73" y="2"/>
                    <a:pt x="73" y="0"/>
                    <a:pt x="77" y="0"/>
                  </a:cubicBezTo>
                  <a:cubicBezTo>
                    <a:pt x="85" y="1"/>
                    <a:pt x="85" y="1"/>
                    <a:pt x="85" y="8"/>
                  </a:cubicBezTo>
                  <a:cubicBezTo>
                    <a:pt x="85" y="26"/>
                    <a:pt x="85" y="43"/>
                    <a:pt x="85" y="61"/>
                  </a:cubicBezTo>
                  <a:cubicBezTo>
                    <a:pt x="85" y="64"/>
                    <a:pt x="86" y="65"/>
                    <a:pt x="89" y="65"/>
                  </a:cubicBezTo>
                  <a:cubicBezTo>
                    <a:pt x="108" y="65"/>
                    <a:pt x="127" y="65"/>
                    <a:pt x="145" y="65"/>
                  </a:cubicBezTo>
                  <a:cubicBezTo>
                    <a:pt x="147" y="65"/>
                    <a:pt x="148" y="65"/>
                    <a:pt x="150" y="65"/>
                  </a:cubicBezTo>
                  <a:cubicBezTo>
                    <a:pt x="153" y="66"/>
                    <a:pt x="155" y="68"/>
                    <a:pt x="155" y="72"/>
                  </a:cubicBezTo>
                  <a:cubicBezTo>
                    <a:pt x="155" y="75"/>
                    <a:pt x="153" y="77"/>
                    <a:pt x="149" y="77"/>
                  </a:cubicBezTo>
                  <a:cubicBezTo>
                    <a:pt x="144" y="77"/>
                    <a:pt x="139" y="77"/>
                    <a:pt x="133" y="77"/>
                  </a:cubicBezTo>
                  <a:cubicBezTo>
                    <a:pt x="115" y="77"/>
                    <a:pt x="97" y="77"/>
                    <a:pt x="78" y="77"/>
                  </a:cubicBezTo>
                  <a:close/>
                </a:path>
              </a:pathLst>
            </a:custGeom>
            <a:solidFill>
              <a:srgbClr val="05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076226" y="1571494"/>
            <a:ext cx="3709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BNP </a:t>
            </a:r>
            <a:r>
              <a:rPr lang="pl-PL" sz="1400" dirty="0" err="1">
                <a:latin typeface="BNPPSans" panose="02000000000000000000" pitchFamily="2" charset="0"/>
              </a:rPr>
              <a:t>Paribas</a:t>
            </a:r>
            <a:r>
              <a:rPr lang="pl-PL" sz="1400" dirty="0">
                <a:latin typeface="BNPPSans" panose="02000000000000000000" pitchFamily="2" charset="0"/>
              </a:rPr>
              <a:t> Bank Polska jest bankiem uniwersalnym, notowanym na Giełdzie Papierów Wartościowych w Warszawie.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076225" y="2943478"/>
            <a:ext cx="4091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Oferujemy produkty oszczędnościowo-inwestycyjne oraz szeroką gamę kredytów. Zapewniamy również indywidualną  obsługę  przez naszych specjalistów. 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2076225" y="4595338"/>
            <a:ext cx="3958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Realizujemy program finansowania </a:t>
            </a:r>
          </a:p>
          <a:p>
            <a:r>
              <a:rPr lang="pl-PL" sz="1400" dirty="0">
                <a:latin typeface="BNPPSans" panose="02000000000000000000" pitchFamily="2" charset="0"/>
              </a:rPr>
              <a:t>efektywności energetycznej wielorodzinnych budynków mieszkalnych.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7462843" y="1571494"/>
            <a:ext cx="3310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Proponujemy szereg rozwiązań, programów i produktów kredytowych dla Wspólnot Mieszkaniowych.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7462843" y="2642244"/>
            <a:ext cx="3696224" cy="1708160"/>
            <a:chOff x="7462843" y="2642244"/>
            <a:chExt cx="3696224" cy="1708160"/>
          </a:xfrm>
        </p:grpSpPr>
        <p:sp>
          <p:nvSpPr>
            <p:cNvPr id="28" name="pole tekstowe 27"/>
            <p:cNvSpPr txBox="1"/>
            <p:nvPr/>
          </p:nvSpPr>
          <p:spPr>
            <a:xfrm>
              <a:off x="7462843" y="2642244"/>
              <a:ext cx="369622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71463"/>
              <a:r>
                <a:rPr lang="pl-PL" sz="1400" dirty="0">
                  <a:latin typeface="BNPPSans" panose="02000000000000000000" pitchFamily="2" charset="0"/>
                </a:rPr>
                <a:t>	Konto Otwarte na Biznes Non Profit.</a:t>
              </a:r>
            </a:p>
            <a:p>
              <a:pPr defTabSz="271463"/>
              <a:endParaRPr lang="pl-PL" sz="1400" dirty="0">
                <a:latin typeface="BNPPSans" panose="02000000000000000000" pitchFamily="2" charset="0"/>
              </a:endParaRPr>
            </a:p>
            <a:p>
              <a:pPr defTabSz="271463"/>
              <a:r>
                <a:rPr lang="pl-PL" sz="1400" dirty="0">
                  <a:latin typeface="BNPPSans" panose="02000000000000000000" pitchFamily="2" charset="0"/>
                </a:rPr>
                <a:t>	Różne możliwości finansowania: </a:t>
              </a:r>
            </a:p>
            <a:p>
              <a:pPr defTabSz="271463">
                <a:lnSpc>
                  <a:spcPct val="150000"/>
                </a:lnSpc>
              </a:pPr>
              <a:r>
                <a:rPr lang="pl-PL" sz="1400" dirty="0">
                  <a:latin typeface="BNPPSans" panose="02000000000000000000" pitchFamily="2" charset="0"/>
                </a:rPr>
                <a:t>		Kredyt Prosty,</a:t>
              </a:r>
            </a:p>
            <a:p>
              <a:pPr defTabSz="271463">
                <a:lnSpc>
                  <a:spcPct val="150000"/>
                </a:lnSpc>
              </a:pPr>
              <a:r>
                <a:rPr lang="pl-PL" sz="1400" dirty="0">
                  <a:latin typeface="BNPPSans" panose="02000000000000000000" pitchFamily="2" charset="0"/>
                </a:rPr>
                <a:t>		Kredyt Inwestycyjny,</a:t>
              </a:r>
            </a:p>
            <a:p>
              <a:pPr defTabSz="271463">
                <a:lnSpc>
                  <a:spcPct val="150000"/>
                </a:lnSpc>
              </a:pPr>
              <a:r>
                <a:rPr lang="pl-PL" sz="1400" dirty="0">
                  <a:latin typeface="BNPPSans" panose="02000000000000000000" pitchFamily="2" charset="0"/>
                </a:rPr>
                <a:t>		Kredyt Inwestycyjny z Premią BGK.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538398" y="2702696"/>
              <a:ext cx="159637" cy="159637"/>
            </a:xfrm>
            <a:prstGeom prst="rect">
              <a:avLst/>
            </a:prstGeom>
            <a:solidFill>
              <a:srgbClr val="009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7538398" y="3125693"/>
              <a:ext cx="159637" cy="159637"/>
            </a:xfrm>
            <a:prstGeom prst="rect">
              <a:avLst/>
            </a:prstGeom>
            <a:solidFill>
              <a:srgbClr val="009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32" name="Obraz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7" y="3061554"/>
            <a:ext cx="874341" cy="8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FINANSOWANIA EFEKTYWNOŚCI ENERGETYCZNEJ  </a:t>
            </a:r>
            <a:br>
              <a:rPr lang="pl-PL" dirty="0"/>
            </a:br>
            <a:r>
              <a:rPr lang="pl-PL" dirty="0"/>
              <a:t>WIELORODZINNYCH BUDYNKÓW MIESZKALNYCH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346326" y="3490077"/>
            <a:ext cx="64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Wsparcie eksperckie bankowych Specjalistów ds. Obsługi Rynku Nieruchomości w całej Polsce.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346326" y="4396250"/>
            <a:ext cx="699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Wsparcie eksperckie Audytorów zrzeszonych w Konsorcjum Fundacji na rzecz </a:t>
            </a:r>
          </a:p>
          <a:p>
            <a:r>
              <a:rPr lang="pl-PL" sz="1400" dirty="0">
                <a:latin typeface="BNPPSans" panose="02000000000000000000" pitchFamily="2" charset="0"/>
              </a:rPr>
              <a:t>Efektywnego Wykorzystania Energii (Konsorcjum FEWE), oferujących usługi sporządzania audytów energetycznych, komponentów towarzyszących i projektów budowlanych w całej Polsce.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6" y="1357848"/>
            <a:ext cx="588620" cy="62734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6" y="4478928"/>
            <a:ext cx="642835" cy="6196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9" y="3435744"/>
            <a:ext cx="549895" cy="557640"/>
          </a:xfrm>
          <a:prstGeom prst="rect">
            <a:avLst/>
          </a:prstGeom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1346326" y="1357848"/>
            <a:ext cx="6416730" cy="175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>
                <a:solidFill>
                  <a:srgbClr val="00915A"/>
                </a:solidFill>
                <a:latin typeface="BNPPSans" panose="02000000000000000000" pitchFamily="50" charset="0"/>
                <a:ea typeface="+mn-ea"/>
                <a:cs typeface="+mn-cs"/>
              </a:rPr>
              <a:t>Program Finansowania Efektywności Energetycznej Wielorodzinnych Budynków Mieszkalnych </a:t>
            </a:r>
            <a:r>
              <a:rPr lang="pl-PL" sz="1400" dirty="0">
                <a:solidFill>
                  <a:srgbClr val="00915A"/>
                </a:solidFill>
                <a:latin typeface="BNPPSans" panose="02000000000000000000" pitchFamily="50" charset="0"/>
                <a:ea typeface="+mn-ea"/>
                <a:cs typeface="+mn-cs"/>
              </a:rPr>
              <a:t>„EKO-WSPÓLNOTA Z ZYSKIEM” </a:t>
            </a:r>
            <a:r>
              <a:rPr lang="pl-PL" sz="1400" dirty="0">
                <a:latin typeface="BNPPSans" panose="02000000000000000000" pitchFamily="50" charset="0"/>
                <a:ea typeface="+mn-ea"/>
                <a:cs typeface="+mn-cs"/>
              </a:rPr>
              <a:t>finansowany ze środków unijnych w ramach inicjatywy ELENA (unijny program HORYZONT 2020). </a:t>
            </a:r>
          </a:p>
          <a:p>
            <a:endParaRPr lang="pl-PL" sz="1400" dirty="0">
              <a:latin typeface="BNPPSans" panose="02000000000000000000" pitchFamily="50" charset="0"/>
              <a:ea typeface="+mn-ea"/>
              <a:cs typeface="+mn-cs"/>
            </a:endParaRPr>
          </a:p>
          <a:p>
            <a:r>
              <a:rPr lang="pl-PL" sz="1400" dirty="0">
                <a:latin typeface="BNPPSans" panose="02000000000000000000" pitchFamily="50" charset="0"/>
                <a:ea typeface="+mn-ea"/>
                <a:cs typeface="+mn-cs"/>
              </a:rPr>
              <a:t>Program jest przeznaczony dla </a:t>
            </a:r>
            <a:r>
              <a:rPr lang="pl-PL" sz="1400" dirty="0">
                <a:solidFill>
                  <a:srgbClr val="00915A"/>
                </a:solidFill>
                <a:latin typeface="BNPPSans" panose="02000000000000000000" pitchFamily="50" charset="0"/>
                <a:ea typeface="+mn-ea"/>
                <a:cs typeface="+mn-cs"/>
              </a:rPr>
              <a:t>Wspólnot Mieszkaniowych </a:t>
            </a:r>
            <a:r>
              <a:rPr lang="pl-PL" sz="1400" dirty="0">
                <a:latin typeface="BNPPSans" panose="02000000000000000000" pitchFamily="50" charset="0"/>
              </a:rPr>
              <a:t>zainteresowanych:</a:t>
            </a:r>
          </a:p>
          <a:p>
            <a:pPr marL="342900" indent="-342900">
              <a:buClr>
                <a:srgbClr val="00915A"/>
              </a:buClr>
              <a:buFont typeface="Wingdings" pitchFamily="2" charset="2"/>
              <a:buChar char="§"/>
            </a:pPr>
            <a:r>
              <a:rPr lang="pl-PL" sz="1400" dirty="0">
                <a:latin typeface="BNPPSans" panose="02000000000000000000" pitchFamily="50" charset="0"/>
              </a:rPr>
              <a:t>przeprowadzeniem inwestycji podnoszących efektywność energetyczną, </a:t>
            </a:r>
          </a:p>
          <a:p>
            <a:pPr marL="342900" indent="-342900">
              <a:buClr>
                <a:srgbClr val="00915A"/>
              </a:buClr>
              <a:buFont typeface="Wingdings" pitchFamily="2" charset="2"/>
              <a:buChar char="§"/>
            </a:pPr>
            <a:r>
              <a:rPr lang="pl-PL" sz="1400" dirty="0">
                <a:latin typeface="BNPPSans" panose="02000000000000000000" pitchFamily="50" charset="0"/>
              </a:rPr>
              <a:t>finansowaniem inwestycji kredytem z premią termomodernizacyjną BGK, udzielonym w Banku BNP </a:t>
            </a:r>
            <a:r>
              <a:rPr lang="pl-PL" sz="1400" dirty="0" err="1">
                <a:latin typeface="BNPPSans" panose="02000000000000000000" pitchFamily="50" charset="0"/>
              </a:rPr>
              <a:t>Paribas</a:t>
            </a:r>
            <a:r>
              <a:rPr lang="pl-PL" sz="1400" dirty="0">
                <a:latin typeface="BNPPSans" panose="02000000000000000000" pitchFamily="50" charset="0"/>
              </a:rPr>
              <a:t>.</a:t>
            </a:r>
          </a:p>
          <a:p>
            <a:endParaRPr lang="pl-PL" sz="1400" dirty="0">
              <a:latin typeface="BNPPSans" panose="02000000000000000000" pitchFamily="50" charset="0"/>
              <a:ea typeface="+mn-ea"/>
              <a:cs typeface="+mn-cs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19748" y="5637097"/>
            <a:ext cx="8167369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65000"/>
                  </a:schemeClr>
                </a:solidFill>
                <a:latin typeface="BNPPSans" panose="02000000000000000000" pitchFamily="2" charset="0"/>
              </a:rPr>
              <a:t>* Program współfinansowany w oparciu o Programy Ramowe Unii Europejskiej Horyzont 2020 i Life oraz ze środków Banku Gospodarstwa Krajowego</a:t>
            </a:r>
          </a:p>
        </p:txBody>
      </p:sp>
      <p:pic>
        <p:nvPicPr>
          <p:cNvPr id="16" name="Symbol zastępczy obrazu 5">
            <a:extLst>
              <a:ext uri="{FF2B5EF4-FFF2-40B4-BE49-F238E27FC236}">
                <a16:creationId xmlns:a16="http://schemas.microsoft.com/office/drawing/2014/main" id="{941FCCB3-F726-4147-960B-AEE403D93B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8687118" y="0"/>
            <a:ext cx="3504882" cy="5935980"/>
          </a:xfrm>
        </p:spPr>
      </p:pic>
    </p:spTree>
    <p:extLst>
      <p:ext uri="{BB962C8B-B14F-4D97-AF65-F5344CB8AC3E}">
        <p14:creationId xmlns:p14="http://schemas.microsoft.com/office/powerpoint/2010/main" val="2725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FINANSOWANIA EFEKTYWNOŚCI ENERGETYCZNEJ  </a:t>
            </a:r>
            <a:br>
              <a:rPr lang="pl-PL" dirty="0"/>
            </a:br>
            <a:r>
              <a:rPr lang="pl-PL" dirty="0"/>
              <a:t>WIELORODZINNYCH BUDYNKÓW MIESZKALNYCH 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3255296" y="1298677"/>
            <a:ext cx="39592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1601469" y="1367552"/>
            <a:ext cx="681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Dwie ścieżki ubiegania się o dotację na dokumentację techniczną: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F4C6266-F3F3-5E49-AB25-A53643F7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2" y="1367552"/>
            <a:ext cx="686886" cy="68688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609782" y="410932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9A60"/>
              </a:buClr>
            </a:pPr>
            <a:r>
              <a:rPr lang="pl-PL" altLang="pl-PL" sz="1400" b="1" dirty="0">
                <a:solidFill>
                  <a:prstClr val="black"/>
                </a:solidFill>
                <a:latin typeface="BNPP Sans" panose="02000000000000000000" pitchFamily="2" charset="0"/>
                <a:ea typeface="BNPP Sans" panose="02000000000000000000" pitchFamily="50" charset="0"/>
                <a:cs typeface="BNPP Sans" panose="02000000000000000000" pitchFamily="50" charset="0"/>
              </a:rPr>
              <a:t>Warunki refundacji: </a:t>
            </a:r>
          </a:p>
          <a:p>
            <a:pPr marL="552450" lvl="0" indent="-285750">
              <a:buClr>
                <a:srgbClr val="009A60"/>
              </a:buClr>
              <a:buFont typeface="Wingdings" pitchFamily="2" charset="2"/>
              <a:buChar char="§"/>
            </a:pPr>
            <a:r>
              <a:rPr lang="pl-PL" altLang="pl-PL" sz="1400" dirty="0">
                <a:solidFill>
                  <a:prstClr val="black"/>
                </a:solidFill>
                <a:latin typeface="BNPP Sans" panose="02000000000000000000" pitchFamily="2" charset="0"/>
                <a:ea typeface="BNPP Sans" panose="02000000000000000000" pitchFamily="50" charset="0"/>
                <a:cs typeface="BNPP Sans" panose="02000000000000000000" pitchFamily="50" charset="0"/>
              </a:rPr>
              <a:t>pozytywna weryfikacja audytu energetycznego przez Bank Gospodarstwa Krajowego, </a:t>
            </a:r>
          </a:p>
          <a:p>
            <a:pPr marL="552450" lvl="0" indent="-285750">
              <a:buClr>
                <a:srgbClr val="009A60"/>
              </a:buClr>
              <a:buFont typeface="Wingdings" pitchFamily="2" charset="2"/>
              <a:buChar char="§"/>
            </a:pPr>
            <a:r>
              <a:rPr lang="pl-PL" altLang="pl-PL" sz="1400" dirty="0">
                <a:solidFill>
                  <a:prstClr val="black"/>
                </a:solidFill>
                <a:latin typeface="BNPP Sans" panose="02000000000000000000" pitchFamily="2" charset="0"/>
                <a:ea typeface="BNPP Sans" panose="02000000000000000000" pitchFamily="50" charset="0"/>
                <a:cs typeface="BNPP Sans" panose="02000000000000000000" pitchFamily="50" charset="0"/>
              </a:rPr>
              <a:t>uzyskanie pozytywnej decyzji kredytowej, </a:t>
            </a:r>
          </a:p>
          <a:p>
            <a:pPr marL="552450" lvl="0" indent="-285750">
              <a:buClr>
                <a:srgbClr val="009A60"/>
              </a:buClr>
              <a:buFont typeface="Wingdings" pitchFamily="2" charset="2"/>
              <a:buChar char="§"/>
            </a:pPr>
            <a:r>
              <a:rPr lang="pl-PL" altLang="pl-PL" sz="1400" dirty="0">
                <a:solidFill>
                  <a:prstClr val="black"/>
                </a:solidFill>
                <a:latin typeface="BNPP Sans" panose="02000000000000000000" pitchFamily="2" charset="0"/>
                <a:ea typeface="BNPP Sans" panose="02000000000000000000" pitchFamily="50" charset="0"/>
                <a:cs typeface="BNPP Sans" panose="02000000000000000000" pitchFamily="50" charset="0"/>
              </a:rPr>
              <a:t>przygotowanie i opłacenie refinansowanego audytu po 31.03.2019 r.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19748" y="5637097"/>
            <a:ext cx="8167369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65000"/>
                  </a:schemeClr>
                </a:solidFill>
                <a:latin typeface="BNPPSans" panose="02000000000000000000" pitchFamily="2" charset="0"/>
              </a:rPr>
              <a:t>* Program współfinansowany w oparciu o Programy Ramowe Unii Europejskiej Horyzont 2020 i Life oraz ze środków Banku Gospodarstwa Krajowego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601469" y="3460270"/>
            <a:ext cx="681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268288"/>
            <a:r>
              <a:rPr lang="pl-PL" sz="1400" dirty="0">
                <a:solidFill>
                  <a:srgbClr val="00915A"/>
                </a:solidFill>
                <a:latin typeface="BNPPSans-Bold" panose="02000000000000000000" pitchFamily="2" charset="0"/>
              </a:rPr>
              <a:t>2. REFUNDACJA 90% KOSZTÓW </a:t>
            </a:r>
            <a:r>
              <a:rPr lang="pl-PL" sz="1400" dirty="0">
                <a:latin typeface="BNPPSans" panose="02000000000000000000" pitchFamily="2" charset="0"/>
              </a:rPr>
              <a:t>audytów energetycznych i projektów budowlanych wykonanych przez Audytorów z rynku.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601469" y="1759148"/>
            <a:ext cx="6811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268288"/>
            <a:r>
              <a:rPr lang="pl-PL" sz="1400" dirty="0">
                <a:solidFill>
                  <a:srgbClr val="00915A"/>
                </a:solidFill>
                <a:latin typeface="BNPPSans-Bold" panose="02000000000000000000" pitchFamily="2" charset="0"/>
              </a:rPr>
              <a:t>1. DOFINANSOWANIE 90% KOSZTÓW: </a:t>
            </a:r>
            <a:r>
              <a:rPr lang="pl-PL" sz="1400" dirty="0">
                <a:latin typeface="BNPPSans" panose="02000000000000000000" pitchFamily="2" charset="0"/>
              </a:rPr>
              <a:t>audytów energetycznych (w 3 wariantach: podstawowym, rozszerzonym i kompleksowym), projektów budowlanych </a:t>
            </a:r>
            <a:br>
              <a:rPr lang="pl-PL" sz="1400" dirty="0">
                <a:latin typeface="BNPPSans" panose="02000000000000000000" pitchFamily="2" charset="0"/>
              </a:rPr>
            </a:br>
            <a:r>
              <a:rPr lang="pl-PL" sz="1400" dirty="0">
                <a:latin typeface="BNPPSans" panose="02000000000000000000" pitchFamily="2" charset="0"/>
              </a:rPr>
              <a:t>i komponentów towarzyszących, sporządzanych przez Audytorów Konsorcjum FEWE. W ramach komponentu towarzyszącego Konsorcjum FEWE pomaga Wspólnocie Mieszkaniowej w wypełnieniu wniosku o bezzwrotną premię, udzielaną przez BGK na inwestycje w termomodernizację jej budynków</a:t>
            </a:r>
          </a:p>
          <a:p>
            <a:pPr marL="0" lvl="1" defTabSz="268288"/>
            <a:r>
              <a:rPr lang="pl-PL" sz="1400" dirty="0">
                <a:latin typeface="BNPPSans" panose="02000000000000000000" pitchFamily="2" charset="0"/>
              </a:rPr>
              <a:t> </a:t>
            </a:r>
            <a:br>
              <a:rPr lang="pl-PL" sz="1400" dirty="0">
                <a:latin typeface="BNPPSans" panose="02000000000000000000" pitchFamily="2" charset="0"/>
              </a:rPr>
            </a:br>
            <a:endParaRPr lang="pl-PL" sz="1400" dirty="0">
              <a:latin typeface="BNPPSans" panose="02000000000000000000" pitchFamily="2" charset="0"/>
            </a:endParaRPr>
          </a:p>
          <a:p>
            <a:pPr marL="0" lvl="1" defTabSz="268288"/>
            <a:r>
              <a:rPr lang="pl-PL" sz="1400" dirty="0">
                <a:latin typeface="BNPPSans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4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KATALOG KWALIFIKOWANYCH INWESTYCJI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172980" y="2149067"/>
            <a:ext cx="7514138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 smtClean="0">
                <a:latin typeface="BNPPSans" panose="02000000000000000000" pitchFamily="2" charset="0"/>
              </a:rPr>
              <a:t>termomodernizacja </a:t>
            </a:r>
            <a:r>
              <a:rPr lang="pl-PL" sz="1400" dirty="0">
                <a:latin typeface="BNPPSans" panose="02000000000000000000" pitchFamily="2" charset="0"/>
              </a:rPr>
              <a:t>budynku, np. izolacja ścian, dachu, wymiana okien, </a:t>
            </a:r>
            <a:r>
              <a:rPr lang="pl-PL" sz="1400" dirty="0" smtClean="0">
                <a:latin typeface="BNPPSans" panose="02000000000000000000" pitchFamily="2" charset="0"/>
              </a:rPr>
              <a:t>drzwi,</a:t>
            </a:r>
          </a:p>
          <a:p>
            <a:pPr>
              <a:lnSpc>
                <a:spcPct val="140000"/>
              </a:lnSpc>
            </a:pPr>
            <a:r>
              <a:rPr lang="pl-PL" sz="1400" dirty="0" smtClean="0">
                <a:latin typeface="BNPPSans" panose="02000000000000000000" pitchFamily="2" charset="0"/>
              </a:rPr>
              <a:t>modernizacja systemów wentylacji: wymiana całej instalacji,</a:t>
            </a:r>
          </a:p>
          <a:p>
            <a:pPr>
              <a:lnSpc>
                <a:spcPct val="140000"/>
              </a:lnSpc>
            </a:pPr>
            <a:r>
              <a:rPr lang="pl-PL" sz="1400" dirty="0" smtClean="0">
                <a:latin typeface="BNPPSans" panose="02000000000000000000" pitchFamily="2" charset="0"/>
              </a:rPr>
              <a:t>modernizacja </a:t>
            </a:r>
            <a:r>
              <a:rPr lang="pl-PL" sz="1400" dirty="0">
                <a:latin typeface="BNPPSans" panose="02000000000000000000" pitchFamily="2" charset="0"/>
              </a:rPr>
              <a:t>źródeł ciepła: kotły, pompy ciepła, kolektory słoneczne,</a:t>
            </a:r>
          </a:p>
          <a:p>
            <a:pPr>
              <a:lnSpc>
                <a:spcPct val="140000"/>
              </a:lnSpc>
            </a:pPr>
            <a:r>
              <a:rPr lang="pl-PL" sz="1400" dirty="0" smtClean="0">
                <a:latin typeface="BNPPSans" panose="02000000000000000000" pitchFamily="2" charset="0"/>
              </a:rPr>
              <a:t>budowa </a:t>
            </a:r>
            <a:r>
              <a:rPr lang="pl-PL" sz="1400" dirty="0">
                <a:latin typeface="BNPPSans" panose="02000000000000000000" pitchFamily="2" charset="0"/>
              </a:rPr>
              <a:t>instalacji OZE zintegrowanej z budynkiem: instalacja fotowoltaiczna,</a:t>
            </a:r>
          </a:p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turbina wiatrowa pionowa.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19748" y="5637097"/>
            <a:ext cx="8167369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65000"/>
                  </a:schemeClr>
                </a:solidFill>
                <a:latin typeface="BNPPSans" panose="02000000000000000000" pitchFamily="2" charset="0"/>
              </a:rPr>
              <a:t>* Program współfinansowany w oparciu o Programy Ramowe Unii Europejskiej Horyzont 2020 i Life oraz ze środków Banku Gospodarstwa Krajowego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885142" y="3177971"/>
            <a:ext cx="191892" cy="145073"/>
            <a:chOff x="3549" y="1940"/>
            <a:chExt cx="582" cy="44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876846" y="2262439"/>
            <a:ext cx="191892" cy="145073"/>
            <a:chOff x="3549" y="1940"/>
            <a:chExt cx="582" cy="440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876846" y="2561292"/>
            <a:ext cx="191892" cy="145073"/>
            <a:chOff x="3549" y="1940"/>
            <a:chExt cx="582" cy="440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876846" y="2855685"/>
            <a:ext cx="191892" cy="145073"/>
            <a:chOff x="3549" y="1940"/>
            <a:chExt cx="582" cy="440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Prostokąt 2"/>
          <p:cNvSpPr/>
          <p:nvPr/>
        </p:nvSpPr>
        <p:spPr>
          <a:xfrm>
            <a:off x="519748" y="987828"/>
            <a:ext cx="7103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BNPPSans" panose="02000000000000000000" pitchFamily="2" charset="0"/>
              </a:rPr>
              <a:t>Audyty energetyczne oferowane przez Konsorcjum </a:t>
            </a:r>
            <a:r>
              <a:rPr lang="pl-PL" sz="1600" dirty="0" smtClean="0">
                <a:latin typeface="BNPPSans" panose="02000000000000000000" pitchFamily="2" charset="0"/>
              </a:rPr>
              <a:t>FEWE </a:t>
            </a:r>
            <a:r>
              <a:rPr lang="pl-PL" sz="1600" dirty="0">
                <a:latin typeface="BNPPSans" panose="02000000000000000000" pitchFamily="2" charset="0"/>
              </a:rPr>
              <a:t>pomagają w wyborze odpowiedniego dla Wspólnoty zakresu inwestycji, </a:t>
            </a:r>
            <a:r>
              <a:rPr lang="pl-PL" sz="1600" dirty="0" smtClean="0">
                <a:latin typeface="BNPPSans" panose="02000000000000000000" pitchFamily="2" charset="0"/>
              </a:rPr>
              <a:t>obejmującej </a:t>
            </a:r>
            <a:r>
              <a:rPr lang="pl-PL" sz="1600" dirty="0">
                <a:latin typeface="BNPPSans" panose="02000000000000000000" pitchFamily="2" charset="0"/>
              </a:rPr>
              <a:t>m.in. działania takie, jak:</a:t>
            </a:r>
          </a:p>
        </p:txBody>
      </p:sp>
      <p:pic>
        <p:nvPicPr>
          <p:cNvPr id="55" name="Symbol zastępczy obrazu 54" descr="Obraz zawierający droga, zewnętrzne, budynek, ulica&#10;&#10;Opis wygenerowany automatycznie">
            <a:extLst>
              <a:ext uri="{FF2B5EF4-FFF2-40B4-BE49-F238E27FC236}">
                <a16:creationId xmlns:a16="http://schemas.microsoft.com/office/drawing/2014/main" id="{01683918-904F-3340-B761-13C617A68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16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KREDYT Z PREMIĄ TERMOMODERNIZACYJNĄ BGK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212276" y="1925652"/>
            <a:ext cx="277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Do 2 600 000 zł.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183038" y="2923905"/>
            <a:ext cx="311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Wypłata kredytu: </a:t>
            </a:r>
          </a:p>
          <a:p>
            <a:r>
              <a:rPr lang="pl-PL" sz="1400" dirty="0">
                <a:latin typeface="BNPPSans" panose="02000000000000000000" pitchFamily="2" charset="0"/>
              </a:rPr>
              <a:t>jednorazowo / transze.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129747" y="1817930"/>
            <a:ext cx="311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Okres kredytowania </a:t>
            </a:r>
            <a:br>
              <a:rPr lang="pl-PL" sz="1400" dirty="0">
                <a:latin typeface="BNPPSans" panose="02000000000000000000" pitchFamily="2" charset="0"/>
              </a:rPr>
            </a:br>
            <a:r>
              <a:rPr lang="pl-PL" sz="1400" dirty="0">
                <a:latin typeface="BNPPSans" panose="02000000000000000000" pitchFamily="2" charset="0"/>
              </a:rPr>
              <a:t>do 240 miesięcy.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47136" y="1106782"/>
            <a:ext cx="27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Poznaj korzyści: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5" y="2872740"/>
            <a:ext cx="552450" cy="552450"/>
          </a:xfrm>
          <a:prstGeom prst="rect">
            <a:avLst/>
          </a:prstGeom>
        </p:spPr>
      </p:pic>
      <p:sp>
        <p:nvSpPr>
          <p:cNvPr id="40" name="pole tekstowe 39"/>
          <p:cNvSpPr txBox="1"/>
          <p:nvPr/>
        </p:nvSpPr>
        <p:spPr>
          <a:xfrm>
            <a:off x="519748" y="5637097"/>
            <a:ext cx="8167369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65000"/>
                  </a:schemeClr>
                </a:solidFill>
                <a:latin typeface="BNPPSans" panose="02000000000000000000" pitchFamily="2" charset="0"/>
              </a:rPr>
              <a:t>* Program współfinansowany w oparciu o Programy Ramowe Unii Europejskiej Horyzont 2020 i Life oraz ze środków Banku Gospodarstwa Krajowego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1183038" y="4057380"/>
            <a:ext cx="3112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Realizacja przedsięwzięcia</a:t>
            </a:r>
          </a:p>
          <a:p>
            <a:r>
              <a:rPr lang="pl-PL" sz="1400" dirty="0">
                <a:latin typeface="BNPPSans" panose="02000000000000000000" pitchFamily="2" charset="0"/>
              </a:rPr>
              <a:t>termomodernizacyjnego oraz przedsięwzięcia remontowego.</a:t>
            </a:r>
          </a:p>
          <a:p>
            <a:r>
              <a:rPr lang="pl-PL" sz="1400" dirty="0">
                <a:latin typeface="BNPPSans" panose="02000000000000000000" pitchFamily="2" charset="0"/>
              </a:rPr>
              <a:t>Premia BGK przeznaczona jest </a:t>
            </a:r>
            <a:br>
              <a:rPr lang="pl-PL" sz="1400" dirty="0">
                <a:latin typeface="BNPPSans" panose="02000000000000000000" pitchFamily="2" charset="0"/>
              </a:rPr>
            </a:br>
            <a:r>
              <a:rPr lang="pl-PL" sz="1400" dirty="0">
                <a:latin typeface="BNPPSans" panose="02000000000000000000" pitchFamily="2" charset="0"/>
              </a:rPr>
              <a:t>na częściową spłatę kredytu.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129747" y="2995076"/>
            <a:ext cx="311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Raty równe / malejące.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35" y="2952152"/>
            <a:ext cx="485775" cy="466725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60" y="1720199"/>
            <a:ext cx="569958" cy="56995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" y="4099501"/>
            <a:ext cx="655731" cy="655731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5129747" y="4057380"/>
            <a:ext cx="311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Oprocentowanie obniżone </a:t>
            </a:r>
            <a:br>
              <a:rPr lang="pl-PL" sz="1400" dirty="0">
                <a:latin typeface="BNPPSans" panose="02000000000000000000" pitchFamily="2" charset="0"/>
              </a:rPr>
            </a:br>
            <a:r>
              <a:rPr lang="pl-PL" sz="1400" dirty="0">
                <a:latin typeface="BNPPSans" panose="02000000000000000000" pitchFamily="2" charset="0"/>
              </a:rPr>
              <a:t>o 0,20 </a:t>
            </a:r>
            <a:r>
              <a:rPr lang="pl-PL" sz="1400" dirty="0" err="1">
                <a:latin typeface="BNPPSans" panose="02000000000000000000" pitchFamily="2" charset="0"/>
              </a:rPr>
              <a:t>p.p</a:t>
            </a:r>
            <a:r>
              <a:rPr lang="pl-PL" sz="1400" dirty="0">
                <a:latin typeface="BNPPSans" panose="02000000000000000000" pitchFamily="2" charset="0"/>
              </a:rPr>
              <a:t>. od stawki wyjściowej. </a:t>
            </a:r>
          </a:p>
          <a:p>
            <a:r>
              <a:rPr lang="pl-PL" sz="1400" dirty="0">
                <a:latin typeface="BNPPSans" panose="02000000000000000000" pitchFamily="2" charset="0"/>
              </a:rPr>
              <a:t>Oprocentowanie i prowizja</a:t>
            </a:r>
          </a:p>
          <a:p>
            <a:r>
              <a:rPr lang="pl-PL" sz="1400" dirty="0">
                <a:latin typeface="BNPPSans" panose="02000000000000000000" pitchFamily="2" charset="0"/>
              </a:rPr>
              <a:t>ustalane indywidualnie.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0" y="1693908"/>
            <a:ext cx="609600" cy="609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38" y="4095491"/>
            <a:ext cx="521434" cy="521434"/>
          </a:xfrm>
          <a:prstGeom prst="rect">
            <a:avLst/>
          </a:prstGeom>
        </p:spPr>
      </p:pic>
      <p:pic>
        <p:nvPicPr>
          <p:cNvPr id="20" name="Symbol zastępczy obrazu 34" descr="Obraz zawierający budynek, zewnętrzne, dom, ulica&#10;&#10;Opis wygenerowany automatycznie">
            <a:extLst>
              <a:ext uri="{FF2B5EF4-FFF2-40B4-BE49-F238E27FC236}">
                <a16:creationId xmlns:a16="http://schemas.microsoft.com/office/drawing/2014/main" id="{682F1415-A956-F84E-8895-92F0414116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>
          <a:xfrm>
            <a:off x="8687118" y="0"/>
            <a:ext cx="3504882" cy="5935980"/>
          </a:xfrm>
        </p:spPr>
      </p:pic>
    </p:spTree>
    <p:extLst>
      <p:ext uri="{BB962C8B-B14F-4D97-AF65-F5344CB8AC3E}">
        <p14:creationId xmlns:p14="http://schemas.microsoft.com/office/powerpoint/2010/main" val="30503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  <p:bldP spid="16" grpId="0"/>
      <p:bldP spid="19" grpId="0"/>
      <p:bldP spid="41" grpId="0"/>
      <p:bldP spid="4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KREDYT Z PREMIĄ TERMOMODERNIZACYJNĄ BGK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183039" y="2031473"/>
            <a:ext cx="701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16% kosztów przedsięwzięcia termomodernizacyjnego,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47135" y="1545978"/>
            <a:ext cx="571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Wysokość premii termomodernizacyjnej: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19748" y="5637097"/>
            <a:ext cx="8167369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65000"/>
                  </a:schemeClr>
                </a:solidFill>
                <a:latin typeface="BNPPSans" panose="02000000000000000000" pitchFamily="2" charset="0"/>
              </a:rPr>
              <a:t>* Program współfinansowany w oparciu o Programy Ramowe Unii Europejskiej Horyzont 2020 i Life oraz ze środków Banku Gospodarstwa Krajowego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183039" y="2378011"/>
            <a:ext cx="701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21% kosztów przedsięwzięcia termomodernizacyjnego wraz z montażem </a:t>
            </a:r>
            <a:r>
              <a:rPr lang="pl-PL" sz="1400" dirty="0" err="1">
                <a:latin typeface="BNPPSans" panose="02000000000000000000" pitchFamily="2" charset="0"/>
              </a:rPr>
              <a:t>mikroinstalacji</a:t>
            </a:r>
            <a:r>
              <a:rPr lang="pl-PL" sz="1400" dirty="0">
                <a:latin typeface="BNPPSans" panose="02000000000000000000" pitchFamily="2" charset="0"/>
              </a:rPr>
              <a:t> odnawialnych źródeł energii (OZE),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183039" y="2927643"/>
            <a:ext cx="6680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dodatkowe wsparcie w wysokości 50% kosztów wzmocnienia budynku wielkopłytowego przy realizacji termomodernizacji budynków z tzw. „wielkiej płyty” wraz z ich wzmocnieniem.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2360857"/>
            <a:ext cx="600075" cy="523875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447135" y="3895426"/>
            <a:ext cx="571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Wysokość premii remontowej: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83039" y="4520855"/>
            <a:ext cx="701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 15% kosztów przedsięwzięcia remontowego.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4379876"/>
            <a:ext cx="600075" cy="523875"/>
          </a:xfrm>
          <a:prstGeom prst="rect">
            <a:avLst/>
          </a:prstGeom>
        </p:spPr>
      </p:pic>
      <p:pic>
        <p:nvPicPr>
          <p:cNvPr id="13" name="Obraz 12" descr="Obraz zawierający budynek, zewnętrzne, dom, droga&#10;&#10;Opis wygenerowany automatycznie">
            <a:extLst>
              <a:ext uri="{FF2B5EF4-FFF2-40B4-BE49-F238E27FC236}">
                <a16:creationId xmlns:a16="http://schemas.microsoft.com/office/drawing/2014/main" id="{BD54E826-6D66-B84B-A8AA-5B0C5E3E1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0541"/>
          <a:stretch/>
        </p:blipFill>
        <p:spPr>
          <a:xfrm>
            <a:off x="8687117" y="0"/>
            <a:ext cx="3504882" cy="5948442"/>
          </a:xfrm>
          <a:prstGeom prst="rect">
            <a:avLst/>
          </a:prstGeom>
        </p:spPr>
      </p:pic>
      <p:pic>
        <p:nvPicPr>
          <p:cNvPr id="35" name="Symbol zastępczy obrazu 34" descr="Obraz zawierający budynek, zewnętrzne, dom, ulica&#10;&#10;Opis wygenerowany automatycznie">
            <a:extLst>
              <a:ext uri="{FF2B5EF4-FFF2-40B4-BE49-F238E27FC236}">
                <a16:creationId xmlns:a16="http://schemas.microsoft.com/office/drawing/2014/main" id="{E061DB03-A763-FE4B-BAB4-38C7E2B8A7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4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KREDYT PROSTY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47136" y="1106782"/>
            <a:ext cx="27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Poznaj korzyści: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47136" y="3065502"/>
            <a:ext cx="27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Korzyści: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47135" y="4514613"/>
            <a:ext cx="45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Uproszczony, szybki proces bez wymogu: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983607" y="3360076"/>
            <a:ext cx="6719905" cy="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brak konieczności wkładu własnego, </a:t>
            </a:r>
          </a:p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zabezpieczenie – pełnomocnictwo do rachunku bankowego, </a:t>
            </a:r>
          </a:p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uruchomienie środków na rachunek bieżący Klienta prowadzony w Banku.</a:t>
            </a: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743842" y="3485967"/>
            <a:ext cx="191892" cy="145073"/>
            <a:chOff x="3549" y="1940"/>
            <a:chExt cx="582" cy="440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0" name="pole tekstowe 29"/>
          <p:cNvSpPr txBox="1"/>
          <p:nvPr/>
        </p:nvSpPr>
        <p:spPr>
          <a:xfrm>
            <a:off x="983607" y="4902471"/>
            <a:ext cx="658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dokumentów dotyczących inwestycji na etapie wnioskowania, ale i w całym okresie spłaty kredytu,</a:t>
            </a: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43842" y="4952817"/>
            <a:ext cx="191892" cy="145073"/>
            <a:chOff x="3549" y="1940"/>
            <a:chExt cx="582" cy="440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4" name="pole tekstowe 33"/>
          <p:cNvSpPr txBox="1"/>
          <p:nvPr/>
        </p:nvSpPr>
        <p:spPr>
          <a:xfrm>
            <a:off x="983607" y="5279761"/>
            <a:ext cx="67199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400" dirty="0">
                <a:latin typeface="BNPPSans" panose="02000000000000000000" pitchFamily="2" charset="0"/>
              </a:rPr>
              <a:t>wskazanych dokumentów finansowych.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183039" y="1679555"/>
            <a:ext cx="277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Do 200 000 zł. 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1183038" y="2344146"/>
            <a:ext cx="311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Wypłata kredytu jednorazowo.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129747" y="1592210"/>
            <a:ext cx="311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Cel – bieżące inwestycje, </a:t>
            </a:r>
            <a:br>
              <a:rPr lang="pl-PL" sz="1400" dirty="0">
                <a:latin typeface="BNPPSans" panose="02000000000000000000" pitchFamily="2" charset="0"/>
              </a:rPr>
            </a:br>
            <a:r>
              <a:rPr lang="pl-PL" sz="1400" dirty="0">
                <a:latin typeface="BNPPSans" panose="02000000000000000000" pitchFamily="2" charset="0"/>
              </a:rPr>
              <a:t>remonty.</a:t>
            </a:r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5" y="2292981"/>
            <a:ext cx="552450" cy="552450"/>
          </a:xfrm>
          <a:prstGeom prst="rect">
            <a:avLst/>
          </a:prstGeom>
        </p:spPr>
      </p:pic>
      <p:sp>
        <p:nvSpPr>
          <p:cNvPr id="39" name="pole tekstowe 38"/>
          <p:cNvSpPr txBox="1"/>
          <p:nvPr/>
        </p:nvSpPr>
        <p:spPr>
          <a:xfrm>
            <a:off x="5129747" y="2276020"/>
            <a:ext cx="311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NPPSans" panose="02000000000000000000" pitchFamily="2" charset="0"/>
              </a:rPr>
              <a:t>Okres kredytowania </a:t>
            </a:r>
            <a:br>
              <a:rPr lang="pl-PL" sz="1400" dirty="0">
                <a:latin typeface="BNPPSans" panose="02000000000000000000" pitchFamily="2" charset="0"/>
              </a:rPr>
            </a:br>
            <a:r>
              <a:rPr lang="pl-PL" sz="1400" dirty="0">
                <a:latin typeface="BNPPSans" panose="02000000000000000000" pitchFamily="2" charset="0"/>
              </a:rPr>
              <a:t>do 180 miesięcy.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75" y="2272482"/>
            <a:ext cx="561204" cy="561204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" y="1447811"/>
            <a:ext cx="609600" cy="6096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40" y="1447811"/>
            <a:ext cx="658094" cy="658094"/>
          </a:xfrm>
          <a:prstGeom prst="rect">
            <a:avLst/>
          </a:prstGeom>
        </p:spPr>
      </p:pic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743842" y="3800292"/>
            <a:ext cx="191892" cy="145073"/>
            <a:chOff x="3549" y="1940"/>
            <a:chExt cx="582" cy="440"/>
          </a:xfrm>
        </p:grpSpPr>
        <p:sp>
          <p:nvSpPr>
            <p:cNvPr id="4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743842" y="4086042"/>
            <a:ext cx="191892" cy="145073"/>
            <a:chOff x="3549" y="1940"/>
            <a:chExt cx="582" cy="440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743842" y="5419542"/>
            <a:ext cx="191892" cy="145073"/>
            <a:chOff x="3549" y="1940"/>
            <a:chExt cx="582" cy="440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" name="Symbol zastępczy obrazu 4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18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1" grpId="0"/>
      <p:bldP spid="30" grpId="0"/>
      <p:bldP spid="34" grpId="0"/>
      <p:bldP spid="35" grpId="0"/>
      <p:bldP spid="36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KREDYT INWESTYCYJNY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47136" y="1106782"/>
            <a:ext cx="27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Poznaj korzyści: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47136" y="3542744"/>
            <a:ext cx="27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NPPSans" panose="02000000000000000000" pitchFamily="2" charset="0"/>
              </a:rPr>
              <a:t>Korzyści: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983607" y="3837318"/>
            <a:ext cx="6719905" cy="203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brak konieczności wkładu własnego do kwoty 1 mln zł, </a:t>
            </a:r>
          </a:p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powyżej kwoty 1 mln zł wkład własny min. 10%,</a:t>
            </a:r>
          </a:p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zabezpieczenie – pełnomocnictwo do rachunku bankowego,</a:t>
            </a:r>
          </a:p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cesja praw z polisy ubezpieczeniowe dla kredytów powyżej 500 tys. zł,</a:t>
            </a:r>
          </a:p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możliwość finansowania już od kwoty 10 tys. zł,</a:t>
            </a:r>
          </a:p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Kredytobiorca może określić dzień miesiąca jako dzień spłaty raty,</a:t>
            </a:r>
          </a:p>
          <a:p>
            <a:pPr>
              <a:lnSpc>
                <a:spcPct val="130000"/>
              </a:lnSpc>
            </a:pPr>
            <a:r>
              <a:rPr lang="pl-PL" sz="1400" dirty="0">
                <a:latin typeface="BNPPSans" panose="02000000000000000000" pitchFamily="2" charset="0"/>
              </a:rPr>
              <a:t>rata pobierana jest automatycznie w ciężar rachunku bieżącego Kredytobiorcy.</a:t>
            </a: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743842" y="3955743"/>
            <a:ext cx="191892" cy="145073"/>
            <a:chOff x="3549" y="1940"/>
            <a:chExt cx="582" cy="440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743842" y="4229876"/>
            <a:ext cx="191892" cy="145073"/>
            <a:chOff x="3549" y="1940"/>
            <a:chExt cx="582" cy="440"/>
          </a:xfrm>
        </p:grpSpPr>
        <p:sp>
          <p:nvSpPr>
            <p:cNvPr id="4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743842" y="4515627"/>
            <a:ext cx="191892" cy="145073"/>
            <a:chOff x="3549" y="1940"/>
            <a:chExt cx="582" cy="440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" name="Symbol zastępczy obrazu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743842" y="4791330"/>
            <a:ext cx="191892" cy="145073"/>
            <a:chOff x="3549" y="1940"/>
            <a:chExt cx="582" cy="440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743842" y="5060956"/>
            <a:ext cx="191892" cy="145073"/>
            <a:chOff x="3549" y="1940"/>
            <a:chExt cx="582" cy="440"/>
          </a:xfrm>
        </p:grpSpPr>
        <p:sp>
          <p:nvSpPr>
            <p:cNvPr id="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7" name="Group 4"/>
          <p:cNvGrpSpPr>
            <a:grpSpLocks noChangeAspect="1"/>
          </p:cNvGrpSpPr>
          <p:nvPr/>
        </p:nvGrpSpPr>
        <p:grpSpPr bwMode="auto">
          <a:xfrm>
            <a:off x="743842" y="5351210"/>
            <a:ext cx="191892" cy="145073"/>
            <a:chOff x="3549" y="1940"/>
            <a:chExt cx="582" cy="440"/>
          </a:xfrm>
        </p:grpSpPr>
        <p:sp>
          <p:nvSpPr>
            <p:cNvPr id="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0" name="Group 4"/>
          <p:cNvGrpSpPr>
            <a:grpSpLocks noChangeAspect="1"/>
          </p:cNvGrpSpPr>
          <p:nvPr/>
        </p:nvGrpSpPr>
        <p:grpSpPr bwMode="auto">
          <a:xfrm>
            <a:off x="743842" y="5625340"/>
            <a:ext cx="191892" cy="145073"/>
            <a:chOff x="3549" y="1940"/>
            <a:chExt cx="582" cy="440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940"/>
              <a:ext cx="5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3544" y="1933"/>
              <a:ext cx="596" cy="457"/>
            </a:xfrm>
            <a:custGeom>
              <a:avLst/>
              <a:gdLst>
                <a:gd name="T0" fmla="*/ 237 w 249"/>
                <a:gd name="T1" fmla="*/ 53 h 190"/>
                <a:gd name="T2" fmla="*/ 111 w 249"/>
                <a:gd name="T3" fmla="*/ 179 h 190"/>
                <a:gd name="T4" fmla="*/ 84 w 249"/>
                <a:gd name="T5" fmla="*/ 179 h 190"/>
                <a:gd name="T6" fmla="*/ 10 w 249"/>
                <a:gd name="T7" fmla="*/ 106 h 190"/>
                <a:gd name="T8" fmla="*/ 10 w 249"/>
                <a:gd name="T9" fmla="*/ 81 h 190"/>
                <a:gd name="T10" fmla="*/ 70 w 249"/>
                <a:gd name="T11" fmla="*/ 80 h 190"/>
                <a:gd name="T12" fmla="*/ 124 w 249"/>
                <a:gd name="T13" fmla="*/ 81 h 190"/>
                <a:gd name="T14" fmla="*/ 195 w 249"/>
                <a:gd name="T15" fmla="*/ 10 h 190"/>
                <a:gd name="T16" fmla="*/ 219 w 249"/>
                <a:gd name="T17" fmla="*/ 9 h 190"/>
                <a:gd name="T18" fmla="*/ 241 w 249"/>
                <a:gd name="T19" fmla="*/ 32 h 190"/>
                <a:gd name="T20" fmla="*/ 237 w 249"/>
                <a:gd name="T21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90">
                  <a:moveTo>
                    <a:pt x="237" y="53"/>
                  </a:moveTo>
                  <a:cubicBezTo>
                    <a:pt x="195" y="95"/>
                    <a:pt x="153" y="137"/>
                    <a:pt x="111" y="179"/>
                  </a:cubicBezTo>
                  <a:cubicBezTo>
                    <a:pt x="101" y="189"/>
                    <a:pt x="94" y="190"/>
                    <a:pt x="84" y="179"/>
                  </a:cubicBezTo>
                  <a:cubicBezTo>
                    <a:pt x="60" y="154"/>
                    <a:pt x="35" y="130"/>
                    <a:pt x="10" y="106"/>
                  </a:cubicBezTo>
                  <a:cubicBezTo>
                    <a:pt x="2" y="97"/>
                    <a:pt x="0" y="91"/>
                    <a:pt x="10" y="81"/>
                  </a:cubicBezTo>
                  <a:cubicBezTo>
                    <a:pt x="47" y="46"/>
                    <a:pt x="36" y="47"/>
                    <a:pt x="70" y="80"/>
                  </a:cubicBezTo>
                  <a:cubicBezTo>
                    <a:pt x="98" y="107"/>
                    <a:pt x="97" y="107"/>
                    <a:pt x="124" y="81"/>
                  </a:cubicBezTo>
                  <a:cubicBezTo>
                    <a:pt x="148" y="57"/>
                    <a:pt x="172" y="34"/>
                    <a:pt x="195" y="10"/>
                  </a:cubicBezTo>
                  <a:cubicBezTo>
                    <a:pt x="203" y="1"/>
                    <a:pt x="210" y="0"/>
                    <a:pt x="219" y="9"/>
                  </a:cubicBezTo>
                  <a:cubicBezTo>
                    <a:pt x="225" y="17"/>
                    <a:pt x="235" y="26"/>
                    <a:pt x="241" y="32"/>
                  </a:cubicBezTo>
                  <a:cubicBezTo>
                    <a:pt x="249" y="40"/>
                    <a:pt x="241" y="49"/>
                    <a:pt x="237" y="53"/>
                  </a:cubicBezTo>
                  <a:close/>
                </a:path>
              </a:pathLst>
            </a:custGeom>
            <a:solidFill>
              <a:srgbClr val="05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3" name="pole tekstowe 62"/>
          <p:cNvSpPr txBox="1"/>
          <p:nvPr/>
        </p:nvSpPr>
        <p:spPr>
          <a:xfrm>
            <a:off x="1212276" y="1645082"/>
            <a:ext cx="277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NPPSans" panose="02000000000000000000" pitchFamily="2" charset="0"/>
              </a:rPr>
              <a:t>Do 1 200 000 zł. 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183038" y="2170680"/>
            <a:ext cx="31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NPPSans" panose="02000000000000000000" pitchFamily="2" charset="0"/>
              </a:rPr>
              <a:t>Wypłata kredytu: </a:t>
            </a:r>
          </a:p>
          <a:p>
            <a:r>
              <a:rPr lang="pl-PL" sz="1200" dirty="0">
                <a:latin typeface="BNPPSans" panose="02000000000000000000" pitchFamily="2" charset="0"/>
              </a:rPr>
              <a:t>jednorazowo / transze.</a:t>
            </a:r>
          </a:p>
        </p:txBody>
      </p:sp>
      <p:sp>
        <p:nvSpPr>
          <p:cNvPr id="66" name="pole tekstowe 65"/>
          <p:cNvSpPr txBox="1"/>
          <p:nvPr/>
        </p:nvSpPr>
        <p:spPr>
          <a:xfrm>
            <a:off x="5336546" y="2270302"/>
            <a:ext cx="311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NPPSans" panose="02000000000000000000" pitchFamily="2" charset="0"/>
              </a:rPr>
              <a:t>Raty równe / malejące.</a:t>
            </a:r>
          </a:p>
        </p:txBody>
      </p:sp>
      <p:pic>
        <p:nvPicPr>
          <p:cNvPr id="67" name="Obraz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34" y="1472441"/>
            <a:ext cx="472227" cy="472227"/>
          </a:xfrm>
          <a:prstGeom prst="rect">
            <a:avLst/>
          </a:prstGeom>
        </p:spPr>
      </p:pic>
      <p:sp>
        <p:nvSpPr>
          <p:cNvPr id="69" name="pole tekstowe 68"/>
          <p:cNvSpPr txBox="1"/>
          <p:nvPr/>
        </p:nvSpPr>
        <p:spPr>
          <a:xfrm>
            <a:off x="5336546" y="2810483"/>
            <a:ext cx="31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NPPSans" panose="02000000000000000000" pitchFamily="2" charset="0"/>
              </a:rPr>
              <a:t>Oprocentowanie i prowizja</a:t>
            </a:r>
          </a:p>
          <a:p>
            <a:r>
              <a:rPr lang="pl-PL" sz="1200" dirty="0">
                <a:latin typeface="BNPPSans" panose="02000000000000000000" pitchFamily="2" charset="0"/>
              </a:rPr>
              <a:t>ustalane indywidualnie.</a:t>
            </a:r>
          </a:p>
        </p:txBody>
      </p:sp>
      <p:pic>
        <p:nvPicPr>
          <p:cNvPr id="71" name="Obraz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42" y="2833733"/>
            <a:ext cx="415167" cy="415167"/>
          </a:xfrm>
          <a:prstGeom prst="rect">
            <a:avLst/>
          </a:prstGeom>
        </p:spPr>
      </p:pic>
      <p:sp>
        <p:nvSpPr>
          <p:cNvPr id="72" name="pole tekstowe 71"/>
          <p:cNvSpPr txBox="1"/>
          <p:nvPr/>
        </p:nvSpPr>
        <p:spPr>
          <a:xfrm>
            <a:off x="5336546" y="1510542"/>
            <a:ext cx="31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NPPSans" panose="02000000000000000000" pitchFamily="2" charset="0"/>
              </a:rPr>
              <a:t>Okres kredytowania </a:t>
            </a:r>
            <a:br>
              <a:rPr lang="pl-PL" sz="1200" dirty="0">
                <a:latin typeface="BNPPSans" panose="02000000000000000000" pitchFamily="2" charset="0"/>
              </a:rPr>
            </a:br>
            <a:r>
              <a:rPr lang="pl-PL" sz="1200" dirty="0">
                <a:latin typeface="BNPPSans" panose="02000000000000000000" pitchFamily="2" charset="0"/>
              </a:rPr>
              <a:t>do 180 miesięcy.</a:t>
            </a:r>
          </a:p>
        </p:txBody>
      </p:sp>
      <p:pic>
        <p:nvPicPr>
          <p:cNvPr id="73" name="Obraz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5" y="2106195"/>
            <a:ext cx="552450" cy="552450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34" y="2170680"/>
            <a:ext cx="485775" cy="4667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0" y="2793716"/>
            <a:ext cx="511927" cy="511927"/>
          </a:xfrm>
          <a:prstGeom prst="rect">
            <a:avLst/>
          </a:prstGeom>
        </p:spPr>
      </p:pic>
      <p:sp>
        <p:nvSpPr>
          <p:cNvPr id="75" name="pole tekstowe 74"/>
          <p:cNvSpPr txBox="1"/>
          <p:nvPr/>
        </p:nvSpPr>
        <p:spPr>
          <a:xfrm>
            <a:off x="1183038" y="2780585"/>
            <a:ext cx="345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NPPSans" panose="02000000000000000000" pitchFamily="2" charset="0"/>
              </a:rPr>
              <a:t>Cel inwestycyjny (np. remont, modernizacja).</a:t>
            </a:r>
          </a:p>
          <a:p>
            <a:r>
              <a:rPr lang="pl-PL" sz="1200" dirty="0">
                <a:latin typeface="BNPPSans" panose="02000000000000000000" pitchFamily="2" charset="0"/>
              </a:rPr>
              <a:t>Refinansowanie kredytów z innych banków oraz poniesionych nakładów. Konsolidacja.</a:t>
            </a:r>
          </a:p>
        </p:txBody>
      </p:sp>
      <p:pic>
        <p:nvPicPr>
          <p:cNvPr id="76" name="Obraz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" y="1447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1" grpId="0"/>
      <p:bldP spid="63" grpId="0"/>
      <p:bldP spid="64" grpId="0"/>
      <p:bldP spid="66" grpId="0"/>
      <p:bldP spid="69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P - women">
      <a:majorFont>
        <a:latin typeface="BNPP Sans Condensed"/>
        <a:ea typeface=""/>
        <a:cs typeface=""/>
      </a:majorFont>
      <a:minorFont>
        <a:latin typeface="BNPPSans-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1086</Words>
  <Application>Microsoft Office PowerPoint</Application>
  <PresentationFormat>Panoramiczny</PresentationFormat>
  <Paragraphs>123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</vt:lpstr>
      <vt:lpstr>BNPP Sans</vt:lpstr>
      <vt:lpstr>BNPPSans</vt:lpstr>
      <vt:lpstr>BNPPSans-Bold</vt:lpstr>
      <vt:lpstr>BNPPSansCondensed</vt:lpstr>
      <vt:lpstr>BNPPSansCondensed-Bold</vt:lpstr>
      <vt:lpstr>BNPPSans-Light</vt:lpstr>
      <vt:lpstr>Calibri</vt:lpstr>
      <vt:lpstr>Wingdings</vt:lpstr>
      <vt:lpstr>Motyw pakietu Office</vt:lpstr>
      <vt:lpstr>MOŻLIWOŚCI INWESTYCYJNE DLA WSPÓLNOT MIESZKANIOWYCH </vt:lpstr>
      <vt:lpstr>BNP PARIBAS BANK POLSKA - OFERTA DLA WSPÓLNOT MIESZKANIOWYCH</vt:lpstr>
      <vt:lpstr>PROGRAM FINANSOWANIA EFEKTYWNOŚCI ENERGETYCZNEJ   WIELORODZINNYCH BUDYNKÓW MIESZKALNYCH </vt:lpstr>
      <vt:lpstr>PROGRAM FINANSOWANIA EFEKTYWNOŚCI ENERGETYCZNEJ   WIELORODZINNYCH BUDYNKÓW MIESZKALNYCH </vt:lpstr>
      <vt:lpstr>KATALOG KWALIFIKOWANYCH INWESTYCJI</vt:lpstr>
      <vt:lpstr>KREDYT Z PREMIĄ TERMOMODERNIZACYJNĄ BGK</vt:lpstr>
      <vt:lpstr>KREDYT Z PREMIĄ TERMOMODERNIZACYJNĄ BGK</vt:lpstr>
      <vt:lpstr>KREDYT PROSTY</vt:lpstr>
      <vt:lpstr>KREDYT INWESTYCYJNY</vt:lpstr>
      <vt:lpstr>KONTO OTWARTE NA BIZNES NON PROFIT</vt:lpstr>
      <vt:lpstr>DOSTOSOWUJEMY SIĘ DO ZMIENIAJĄCEGO SIĘ ŚWIATA </vt:lpstr>
      <vt:lpstr>ZESPÓŁ DS. OBSŁUGI RYNKU NIERUCHOMOŚCI – WM TEAM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Loegler</dc:creator>
  <cp:lastModifiedBy>JÓZEFOWICZ Joanna</cp:lastModifiedBy>
  <cp:revision>155</cp:revision>
  <dcterms:created xsi:type="dcterms:W3CDTF">2020-02-07T12:54:48Z</dcterms:created>
  <dcterms:modified xsi:type="dcterms:W3CDTF">2021-11-16T13:59:56Z</dcterms:modified>
</cp:coreProperties>
</file>