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5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27E1832-738A-4EAF-B403-69423A92CA8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968CCAE2-6B20-4D46-9291-4B3A0BFB32A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  <a:endParaRPr lang="en-GB"/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FEB1AE49-4A42-403F-8816-C5B043329B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34B7B-D1E3-4ADC-90CC-35094333C079}" type="datetimeFigureOut">
              <a:rPr lang="en-GB" smtClean="0"/>
              <a:pPr/>
              <a:t>15/11/2021</a:t>
            </a:fld>
            <a:endParaRPr lang="en-GB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25A420FA-AFDC-41C7-A2B5-728145BD0F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F1DA1570-81A4-4A82-9805-E8570F50C4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CFB80-6C1C-48EB-A1E8-A320C34B426C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75254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2CD3547-868A-4735-81EA-99DE6FED47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E7F49A95-F92E-4E78-8435-C717BA0E4A6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GB"/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68ECD560-BE82-403B-A572-3A90B73AFF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34B7B-D1E3-4ADC-90CC-35094333C079}" type="datetimeFigureOut">
              <a:rPr lang="en-GB" smtClean="0"/>
              <a:pPr/>
              <a:t>15/11/2021</a:t>
            </a:fld>
            <a:endParaRPr lang="en-GB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CA7F8ADC-8557-4D98-B4D5-EAF6FBB5FB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33DA54BC-8AC5-43EE-ACAF-F9A4D563CF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CFB80-6C1C-48EB-A1E8-A320C34B426C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50139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62F44569-7452-4BA3-88CE-B35CC77B4FA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B64FE97F-B80E-4F4C-B8C5-8B39A9576A9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GB"/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7D74BB79-F7E4-401B-A319-7435DECED8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34B7B-D1E3-4ADC-90CC-35094333C079}" type="datetimeFigureOut">
              <a:rPr lang="en-GB" smtClean="0"/>
              <a:pPr/>
              <a:t>15/11/2021</a:t>
            </a:fld>
            <a:endParaRPr lang="en-GB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7E17ACC0-A34F-44F3-9C85-4AEB743C1A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22866AF2-9FE8-48A4-A2AE-1DE9CA513F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CFB80-6C1C-48EB-A1E8-A320C34B426C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84955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8905BF5-AA31-467D-99D8-82E60738B3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81E0DEB-5081-49F3-ABC1-3F5EB525F4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GB"/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B83ACFB0-0E86-499C-A346-B638043A9D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34B7B-D1E3-4ADC-90CC-35094333C079}" type="datetimeFigureOut">
              <a:rPr lang="en-GB" smtClean="0"/>
              <a:pPr/>
              <a:t>15/11/2021</a:t>
            </a:fld>
            <a:endParaRPr lang="en-GB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96849DC6-136F-4B42-98BE-90B1C2D6C9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342A1955-D581-4E28-BE17-7BB6CE8667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CFB80-6C1C-48EB-A1E8-A320C34B426C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70208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F5BBCFA-3D22-4E07-94CB-872063C566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E05A6A8F-B7CB-4B96-9751-15D02A536B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78926884-2EB4-4B1F-A4CA-11B4F9A4C5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34B7B-D1E3-4ADC-90CC-35094333C079}" type="datetimeFigureOut">
              <a:rPr lang="en-GB" smtClean="0"/>
              <a:pPr/>
              <a:t>15/11/2021</a:t>
            </a:fld>
            <a:endParaRPr lang="en-GB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01144291-0E24-467C-A81C-F513BCA083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302A1C12-8E05-49B7-AACC-1A3534856C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CFB80-6C1C-48EB-A1E8-A320C34B426C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01834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881F8D9-7686-43DD-805F-0CE1782DA9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8858ECC-2B43-43CF-B6D6-DC00BD8C0DB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GB"/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CF5B5F4B-E308-4C9F-89C6-F50DB3E60DC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GB"/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7B0663E3-726F-4084-92C0-729B8DF9EE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34B7B-D1E3-4ADC-90CC-35094333C079}" type="datetimeFigureOut">
              <a:rPr lang="en-GB" smtClean="0"/>
              <a:pPr/>
              <a:t>15/11/2021</a:t>
            </a:fld>
            <a:endParaRPr lang="en-GB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73C1B8C2-07F8-4DCA-BA11-093920BDBB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DF9DF0CA-A88A-46B1-9F60-14E449A117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CFB80-6C1C-48EB-A1E8-A320C34B426C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75448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4CBD6BD-20A3-4572-AC4C-7866AD3588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1788B76C-6431-42AA-977F-047532C419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C0EB8C20-5E12-46B5-9C6E-5DDA3D5B7A0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GB"/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F3A63870-2B6A-485F-B40B-B3D8861EEBF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6410F45C-6418-4665-85AF-E8B47716DC2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GB"/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BCA6B971-B36F-4A81-A735-E1E39E722A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34B7B-D1E3-4ADC-90CC-35094333C079}" type="datetimeFigureOut">
              <a:rPr lang="en-GB" smtClean="0"/>
              <a:pPr/>
              <a:t>15/11/2021</a:t>
            </a:fld>
            <a:endParaRPr lang="en-GB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4A87CF49-42DA-4D10-98A1-870FCA37C5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70B4675C-5D97-48CF-BD32-58E9E39651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CFB80-6C1C-48EB-A1E8-A320C34B426C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09719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59E8F9E-D7E6-438E-8AC8-D7127037BD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7A476C09-743B-4D7C-BEC6-C0EBE366AE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34B7B-D1E3-4ADC-90CC-35094333C079}" type="datetimeFigureOut">
              <a:rPr lang="en-GB" smtClean="0"/>
              <a:pPr/>
              <a:t>15/11/2021</a:t>
            </a:fld>
            <a:endParaRPr lang="en-GB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3D339A61-CEA8-4FCF-B19F-DA40D2C0FC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7D2F7318-EF63-4DF8-AAF6-774D6345DB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CFB80-6C1C-48EB-A1E8-A320C34B426C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70326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700E3D56-B51F-4CE7-9444-3E3B5B25C4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34B7B-D1E3-4ADC-90CC-35094333C079}" type="datetimeFigureOut">
              <a:rPr lang="en-GB" smtClean="0"/>
              <a:pPr/>
              <a:t>15/11/2021</a:t>
            </a:fld>
            <a:endParaRPr lang="en-GB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85C88DEE-84F3-4536-AF1E-6AC7B0B161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69DC8ED8-8116-4C8E-9ABD-3A52074C6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CFB80-6C1C-48EB-A1E8-A320C34B426C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13205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B0D0729-4BFE-4D94-B922-CD15F52666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EF1BE2C-5C0D-43D8-A9DB-0EF97B8B36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GB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684A96DF-B8C5-4E71-92FC-1C80C77FFCD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90A4082C-0034-4B42-8F29-B0AA49B165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34B7B-D1E3-4ADC-90CC-35094333C079}" type="datetimeFigureOut">
              <a:rPr lang="en-GB" smtClean="0"/>
              <a:pPr/>
              <a:t>15/11/2021</a:t>
            </a:fld>
            <a:endParaRPr lang="en-GB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06303240-448E-416A-8CE9-85714C013E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4F5BC327-050A-4C66-B0D6-814FE9E24E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CFB80-6C1C-48EB-A1E8-A320C34B426C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4850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D728700-E119-40E1-AC6E-CBDAF19075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51A3B32A-A21F-4146-9817-852E57D3AF9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CD7B7935-3F8E-4227-9F7C-B6F006A160F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4822EA92-9F77-4512-A4C4-FC093F00A3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34B7B-D1E3-4ADC-90CC-35094333C079}" type="datetimeFigureOut">
              <a:rPr lang="en-GB" smtClean="0"/>
              <a:pPr/>
              <a:t>15/11/2021</a:t>
            </a:fld>
            <a:endParaRPr lang="en-GB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4C85501D-272D-4C7D-9789-61590B8359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F5F76CA7-8D86-4A21-A9E4-E25EC013BB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CFB80-6C1C-48EB-A1E8-A320C34B426C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35015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C3C781D5-7906-4A3B-A8E9-AA7D7377EB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8FD8BED1-8762-4351-BD97-63190BD053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GB"/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AF32DC07-C90E-463A-983A-7722C2052D9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D34B7B-D1E3-4ADC-90CC-35094333C079}" type="datetimeFigureOut">
              <a:rPr lang="en-GB" smtClean="0"/>
              <a:pPr/>
              <a:t>15/11/2021</a:t>
            </a:fld>
            <a:endParaRPr lang="en-GB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91AE600C-2425-4543-9B0A-5B004653455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A80F62FD-C983-4E1D-9D66-5DD986237DD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7CFB80-6C1C-48EB-A1E8-A320C34B426C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17956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FB22C1D-653B-48C2-AFA9-DD66A4A46F4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554162"/>
          </a:xfrm>
        </p:spPr>
        <p:txBody>
          <a:bodyPr/>
          <a:lstStyle/>
          <a:p>
            <a:r>
              <a:rPr lang="pl-PL" dirty="0"/>
              <a:t>Montaż finansowy inwestycji</a:t>
            </a:r>
            <a:endParaRPr lang="en-GB" dirty="0"/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0C8F2D2A-6352-4D6F-AEBB-9F2CFBA664D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676525"/>
            <a:ext cx="9144000" cy="2581275"/>
          </a:xfrm>
        </p:spPr>
        <p:txBody>
          <a:bodyPr>
            <a:normAutofit/>
          </a:bodyPr>
          <a:lstStyle/>
          <a:p>
            <a:endParaRPr lang="pl-PL" dirty="0"/>
          </a:p>
          <a:p>
            <a:endParaRPr lang="pl-PL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endParaRPr lang="pl-PL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endParaRPr lang="pl-PL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pl-PL" dirty="0">
                <a:solidFill>
                  <a:schemeClr val="tx1">
                    <a:lumMod val="50000"/>
                    <a:lumOff val="50000"/>
                  </a:schemeClr>
                </a:solidFill>
              </a:rPr>
              <a:t>Piotr Stawicki, piotr.stawicki@lakszmi.eu</a:t>
            </a:r>
            <a:endParaRPr lang="en-GB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4" name="Obraz 3" descr="lakszmiLogoTransparent 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53959" y="345621"/>
            <a:ext cx="3333750" cy="133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3099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796FBAF-3CB8-4135-A395-9934B12C93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073775"/>
          </a:xfrm>
        </p:spPr>
        <p:txBody>
          <a:bodyPr>
            <a:normAutofit fontScale="90000"/>
          </a:bodyPr>
          <a:lstStyle/>
          <a:p>
            <a:pPr algn="ctr"/>
            <a:r>
              <a:rPr lang="pl-PL" dirty="0"/>
              <a:t>W przypadku każdego montażu finansowego (optymalizacji) należy szczególną uwagę zwrócić na </a:t>
            </a:r>
            <a:r>
              <a:rPr lang="pl-PL" b="1" dirty="0">
                <a:solidFill>
                  <a:srgbClr val="FF0000"/>
                </a:solidFill>
              </a:rPr>
              <a:t>ryzyko podwójnego finansowania </a:t>
            </a:r>
            <a:r>
              <a:rPr lang="pl-PL" dirty="0"/>
              <a:t>tego samego zakresu prac lub na ograniczenia wynikające </a:t>
            </a:r>
            <a:br>
              <a:rPr lang="pl-PL" dirty="0"/>
            </a:br>
            <a:r>
              <a:rPr lang="pl-PL" dirty="0"/>
              <a:t>z przepisów prawa.</a:t>
            </a:r>
            <a:br>
              <a:rPr lang="pl-PL" dirty="0"/>
            </a:br>
            <a:br>
              <a:rPr lang="pl-PL" dirty="0"/>
            </a:br>
            <a:r>
              <a:rPr lang="pl-PL" sz="2400" dirty="0"/>
              <a:t>Przykładem ograniczenia możliwości zastosowania montażu finansowego wynikającego </a:t>
            </a:r>
            <a:br>
              <a:rPr lang="pl-PL" sz="2400" dirty="0"/>
            </a:br>
            <a:r>
              <a:rPr lang="pl-PL" sz="2400" dirty="0"/>
              <a:t>z aktualnie obowiązujących przepisów jest brak możliwości ubiegania się o przyznanie Białego Certyfikatu inwestycji finansowanej za pomocą kredytu termomodernizacyjnego lub remontowego z premią Banku Gospodarstwa Krajowego.</a:t>
            </a:r>
            <a:br>
              <a:rPr lang="pl-PL" dirty="0"/>
            </a:br>
            <a:br>
              <a:rPr lang="pl-PL" dirty="0"/>
            </a:br>
            <a:endParaRPr lang="en-GB" dirty="0"/>
          </a:p>
        </p:txBody>
      </p:sp>
      <p:pic>
        <p:nvPicPr>
          <p:cNvPr id="3" name="Obraz 2" descr="lakszmiLogoTransparent 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792119" y="5844649"/>
            <a:ext cx="2533378" cy="10133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2819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3769E22-DB34-40C0-B62A-6C5DB55A61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940425"/>
          </a:xfrm>
        </p:spPr>
        <p:txBody>
          <a:bodyPr/>
          <a:lstStyle/>
          <a:p>
            <a:pPr algn="ctr"/>
            <a:r>
              <a:rPr lang="pl-PL" sz="6600" b="1" dirty="0">
                <a:solidFill>
                  <a:srgbClr val="00B050"/>
                </a:solidFill>
              </a:rPr>
              <a:t>Dziękuję za uwagę!</a:t>
            </a:r>
            <a:br>
              <a:rPr lang="pl-PL" sz="6600" b="1" dirty="0">
                <a:solidFill>
                  <a:srgbClr val="00B050"/>
                </a:solidFill>
              </a:rPr>
            </a:br>
            <a:br>
              <a:rPr lang="pl-PL" dirty="0"/>
            </a:br>
            <a:br>
              <a:rPr lang="pl-PL" dirty="0"/>
            </a:br>
            <a:r>
              <a:rPr lang="pl-PL" sz="2400" b="1" dirty="0"/>
              <a:t>Piotr Stawicki</a:t>
            </a:r>
            <a:br>
              <a:rPr lang="pl-PL" sz="2400" dirty="0"/>
            </a:br>
            <a:br>
              <a:rPr lang="pl-PL" sz="2400" dirty="0"/>
            </a:br>
            <a:r>
              <a:rPr lang="pl-PL" sz="2400" dirty="0">
                <a:solidFill>
                  <a:srgbClr val="0070C0"/>
                </a:solidFill>
              </a:rPr>
              <a:t>piotr.stawicki@lakszmi.eu</a:t>
            </a:r>
            <a:endParaRPr lang="en-GB" dirty="0">
              <a:solidFill>
                <a:srgbClr val="0070C0"/>
              </a:solidFill>
            </a:endParaRPr>
          </a:p>
        </p:txBody>
      </p:sp>
      <p:pic>
        <p:nvPicPr>
          <p:cNvPr id="3" name="Obraz 2" descr="lakszmiLogoTransparent 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909685" y="5844649"/>
            <a:ext cx="2533378" cy="10133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69324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4F59F32-604D-4A36-B965-53FAF31631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988050"/>
          </a:xfrm>
        </p:spPr>
        <p:txBody>
          <a:bodyPr>
            <a:normAutofit/>
          </a:bodyPr>
          <a:lstStyle/>
          <a:p>
            <a:pPr algn="ctr"/>
            <a:r>
              <a:rPr lang="pl-PL" dirty="0">
                <a:solidFill>
                  <a:schemeClr val="accent6">
                    <a:lumMod val="75000"/>
                  </a:schemeClr>
                </a:solidFill>
              </a:rPr>
              <a:t>Montaż finansowy inwestycji </a:t>
            </a:r>
            <a:r>
              <a:rPr lang="pl-PL" dirty="0"/>
              <a:t>(optymalizacja finansowania zamierzenia inwestycyjnego)  </a:t>
            </a:r>
            <a:br>
              <a:rPr lang="pl-PL" dirty="0"/>
            </a:br>
            <a:br>
              <a:rPr lang="pl-PL" dirty="0"/>
            </a:br>
            <a:r>
              <a:rPr lang="pl-PL" sz="3200" dirty="0"/>
              <a:t>dobór i wykorzystanie różnych źródeł finansowania mający na celu osiągniecie zmierzonego celu Inwestora.</a:t>
            </a:r>
            <a:endParaRPr lang="en-GB" sz="3200" dirty="0"/>
          </a:p>
        </p:txBody>
      </p:sp>
      <p:pic>
        <p:nvPicPr>
          <p:cNvPr id="3" name="Obraz 2" descr="lakszmiLogoTransparent 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108893" y="5846499"/>
            <a:ext cx="2533378" cy="10133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08813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6DA3396-3FB3-438B-9D9F-610AFCC6D8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035675"/>
          </a:xfrm>
        </p:spPr>
        <p:txBody>
          <a:bodyPr>
            <a:normAutofit fontScale="90000"/>
          </a:bodyPr>
          <a:lstStyle/>
          <a:p>
            <a:r>
              <a:rPr lang="pl-PL" dirty="0"/>
              <a:t>Źródła finansowania:</a:t>
            </a:r>
            <a:br>
              <a:rPr lang="pl-PL" dirty="0"/>
            </a:br>
            <a:br>
              <a:rPr lang="pl-PL" dirty="0"/>
            </a:br>
            <a:r>
              <a:rPr lang="pl-PL" sz="3200" dirty="0"/>
              <a:t>- środki własne,</a:t>
            </a:r>
            <a:br>
              <a:rPr lang="pl-PL" sz="3200" dirty="0"/>
            </a:br>
            <a:r>
              <a:rPr lang="pl-PL" sz="3200" dirty="0"/>
              <a:t>- kredyty inwestycyjne (remontowo-budowlane),</a:t>
            </a:r>
            <a:br>
              <a:rPr lang="pl-PL" sz="3200" dirty="0"/>
            </a:br>
            <a:r>
              <a:rPr lang="pl-PL" sz="3200" dirty="0"/>
              <a:t>- kredyty z premią Banku Gospodarstwa Krajowego,                  	</a:t>
            </a:r>
            <a:r>
              <a:rPr lang="pl-PL" sz="2000" dirty="0"/>
              <a:t>(termomodernizacyjne, remontowe)</a:t>
            </a:r>
            <a:br>
              <a:rPr lang="pl-PL" sz="2000" dirty="0"/>
            </a:br>
            <a:r>
              <a:rPr lang="pl-PL" sz="3200" dirty="0"/>
              <a:t>- pożyczki termomodernizacyjne w ramach Regionalnych Programów Operacyjnych,</a:t>
            </a:r>
            <a:br>
              <a:rPr lang="pl-PL" sz="3200" dirty="0"/>
            </a:br>
            <a:r>
              <a:rPr lang="pl-PL" sz="3200" dirty="0"/>
              <a:t>- kredyty  na refinansowanie już zaciągniętych zobowiązań,</a:t>
            </a:r>
            <a:br>
              <a:rPr lang="pl-PL" sz="3200" dirty="0"/>
            </a:br>
            <a:r>
              <a:rPr lang="pl-PL" sz="3200" dirty="0"/>
              <a:t>- dotacje celowe,</a:t>
            </a:r>
            <a:br>
              <a:rPr lang="pl-PL" sz="3200" dirty="0"/>
            </a:br>
            <a:r>
              <a:rPr lang="pl-PL" sz="3200" dirty="0"/>
              <a:t>- Białe Certyfikaty,</a:t>
            </a:r>
            <a:br>
              <a:rPr lang="pl-PL" sz="3200" dirty="0"/>
            </a:br>
            <a:r>
              <a:rPr lang="pl-PL" sz="3200" dirty="0"/>
              <a:t>- Fundusz Elena – refinansowanie dokumentacji,</a:t>
            </a:r>
            <a:br>
              <a:rPr lang="pl-PL" sz="3200" dirty="0"/>
            </a:br>
            <a:r>
              <a:rPr lang="pl-PL" sz="3200" dirty="0"/>
              <a:t>- Program Dostępność+</a:t>
            </a:r>
            <a:br>
              <a:rPr lang="pl-PL" dirty="0"/>
            </a:br>
            <a:endParaRPr lang="en-GB" dirty="0"/>
          </a:p>
        </p:txBody>
      </p:sp>
      <p:pic>
        <p:nvPicPr>
          <p:cNvPr id="3" name="Obraz 2" descr="lakszmiLogoTransparent 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223193" y="5636078"/>
            <a:ext cx="2533378" cy="10133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1936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89C3C24-B5EA-4C7F-98AB-D96B64A57F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169025"/>
          </a:xfrm>
        </p:spPr>
        <p:txBody>
          <a:bodyPr/>
          <a:lstStyle/>
          <a:p>
            <a:r>
              <a:rPr lang="pl-PL" dirty="0"/>
              <a:t>Przykładowy montaż finansowy inwestycji:</a:t>
            </a:r>
            <a:br>
              <a:rPr lang="pl-PL" dirty="0"/>
            </a:br>
            <a:br>
              <a:rPr lang="pl-PL" dirty="0"/>
            </a:br>
            <a:r>
              <a:rPr lang="pl-PL" sz="2000" dirty="0"/>
              <a:t>Wspólnota Mieszkaniowa realizowała zadanie termomodernizacyjne polegające na likwidacji indywidualnych źródeł ciepła oraz podłączenie budynku do sieci ciepłowniczej oraz ociepleniu stropów ostatniej kondygnacji (podług strychu).</a:t>
            </a:r>
            <a:br>
              <a:rPr lang="pl-PL" sz="2000" dirty="0"/>
            </a:br>
            <a:br>
              <a:rPr lang="pl-PL" sz="2000" dirty="0"/>
            </a:br>
            <a:r>
              <a:rPr lang="pl-PL" sz="2000" dirty="0"/>
              <a:t>W ramach inwestycji zrealizowane zostało:</a:t>
            </a:r>
            <a:br>
              <a:rPr lang="pl-PL" sz="2000" dirty="0"/>
            </a:br>
            <a:br>
              <a:rPr lang="pl-PL" sz="2000" dirty="0"/>
            </a:br>
            <a:r>
              <a:rPr lang="pl-PL" sz="2000" dirty="0"/>
              <a:t>- budowa węzła cieplnego – koszt 64.000,00 zł,</a:t>
            </a:r>
            <a:br>
              <a:rPr lang="pl-PL" sz="2000" dirty="0"/>
            </a:br>
            <a:r>
              <a:rPr lang="pl-PL" sz="2000" dirty="0"/>
              <a:t>- budowa wewnętrznych instalacji centralnego ogrzewania i ciepłej wody użytkowej – koszt 1.196.677,80 zł</a:t>
            </a:r>
            <a:br>
              <a:rPr lang="pl-PL" sz="2000" dirty="0"/>
            </a:br>
            <a:r>
              <a:rPr lang="pl-PL" sz="2000" dirty="0"/>
              <a:t>- ocieplenie stropów – koszt 208.439,71 zł</a:t>
            </a:r>
            <a:br>
              <a:rPr lang="pl-PL" sz="2000" dirty="0"/>
            </a:br>
            <a:br>
              <a:rPr lang="pl-PL" sz="2000" dirty="0"/>
            </a:br>
            <a:r>
              <a:rPr lang="pl-PL" sz="2000" dirty="0"/>
              <a:t>Budynek wybudowany na przełomie XIX/XX wieku o powierzchni 3.654,11 m</a:t>
            </a:r>
            <a:r>
              <a:rPr lang="pl-PL" sz="2000" baseline="30000" dirty="0"/>
              <a:t>2</a:t>
            </a:r>
            <a:br>
              <a:rPr lang="pl-PL" sz="2000" baseline="30000" dirty="0"/>
            </a:br>
            <a:br>
              <a:rPr lang="pl-PL" sz="2000" baseline="30000" dirty="0"/>
            </a:br>
            <a:r>
              <a:rPr lang="pl-PL" sz="2000" dirty="0"/>
              <a:t>Koszt wykonanej dokumentacji audytu energetycznego i projektów budowlanych – 30.000,00 zł</a:t>
            </a:r>
            <a:br>
              <a:rPr lang="pl-PL" sz="2000" dirty="0"/>
            </a:br>
            <a:br>
              <a:rPr lang="pl-PL" sz="2000" dirty="0"/>
            </a:br>
            <a:r>
              <a:rPr lang="pl-PL" sz="2000" dirty="0"/>
              <a:t>Budynek zgodnie z audytem energetycznym po zrealizowaniu inwestycji uzyska oszczędność energii w przedziale 25%-40% i około 1.608 GJ </a:t>
            </a:r>
            <a:endParaRPr lang="en-GB" baseline="30000" dirty="0"/>
          </a:p>
        </p:txBody>
      </p:sp>
    </p:spTree>
    <p:extLst>
      <p:ext uri="{BB962C8B-B14F-4D97-AF65-F5344CB8AC3E}">
        <p14:creationId xmlns:p14="http://schemas.microsoft.com/office/powerpoint/2010/main" val="33334538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AD065EF-04DC-4F87-97A2-038AC8D31B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007100"/>
          </a:xfrm>
        </p:spPr>
        <p:txBody>
          <a:bodyPr>
            <a:normAutofit/>
          </a:bodyPr>
          <a:lstStyle/>
          <a:p>
            <a:r>
              <a:rPr lang="pl-PL" sz="4000" b="1" dirty="0"/>
              <a:t>Optymalizacja finansowania inwestycji (montażu) polegała na realizacji zadania w oparciu kilka źródeł.</a:t>
            </a:r>
            <a:br>
              <a:rPr lang="pl-PL" sz="4000" b="1" dirty="0"/>
            </a:br>
            <a:br>
              <a:rPr lang="pl-PL" sz="3200" dirty="0"/>
            </a:br>
            <a:r>
              <a:rPr lang="pl-PL" sz="2400" dirty="0"/>
              <a:t>Realizacja budowy węzła cieplnego została dofinansowana przez Urząd Miasta w ramach dotacji na likwidację źródeł ciepła opalanych paliwami stałymi w kwocie 50.000,00 zł, co stanowiło 78,13% kosztu.</a:t>
            </a:r>
            <a:br>
              <a:rPr lang="pl-PL" sz="2400" dirty="0"/>
            </a:br>
            <a:br>
              <a:rPr lang="pl-PL" sz="2400" dirty="0"/>
            </a:br>
            <a:r>
              <a:rPr lang="pl-PL" sz="2400" dirty="0"/>
              <a:t>Budowa wewnętrznych instalacji centralnego ogrzewania i ciepłej wody użytkowej oraz ocieplenia stropów został sfinansowany ze środków Pożyczki Termomodernizacyjnej Regionalnego Programu Operacyjnego. Pożyczka została przyznana na 15 lat spłaty przy </a:t>
            </a:r>
            <a:r>
              <a:rPr lang="pl-PL" sz="2400" dirty="0">
                <a:solidFill>
                  <a:schemeClr val="accent5">
                    <a:lumMod val="75000"/>
                  </a:schemeClr>
                </a:solidFill>
              </a:rPr>
              <a:t>stałym rocznym </a:t>
            </a:r>
            <a:r>
              <a:rPr lang="pl-PL" sz="2400" dirty="0"/>
              <a:t>oprocentowaniu na poziomie </a:t>
            </a:r>
            <a:r>
              <a:rPr lang="pl-PL" sz="2400" dirty="0">
                <a:solidFill>
                  <a:schemeClr val="accent5">
                    <a:lumMod val="75000"/>
                  </a:schemeClr>
                </a:solidFill>
              </a:rPr>
              <a:t>0,5%</a:t>
            </a:r>
            <a:r>
              <a:rPr lang="pl-PL" sz="2400" dirty="0"/>
              <a:t> w skali roku. </a:t>
            </a:r>
            <a:endParaRPr lang="en-GB" sz="2400" dirty="0"/>
          </a:p>
        </p:txBody>
      </p:sp>
      <p:pic>
        <p:nvPicPr>
          <p:cNvPr id="3" name="Obraz 2" descr="lakszmiLogoTransparent 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262381" y="5844649"/>
            <a:ext cx="2533378" cy="10133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96176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F0EACCF-CD36-4BD3-99DD-DA464A34C0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845175"/>
          </a:xfrm>
        </p:spPr>
        <p:txBody>
          <a:bodyPr>
            <a:normAutofit/>
          </a:bodyPr>
          <a:lstStyle/>
          <a:p>
            <a:r>
              <a:rPr lang="pl-PL" sz="2400" dirty="0"/>
              <a:t>W ramach projektu Wspólnota Mieszkaniowa w związku z pozyskaną Pożyczką Termomodernizacyjną wystąpiła o refinansowanie dokumentacji audytu energetycznego oraz projektów budowanych ze środków programu ELENA. Refinansowaniu podlegało 90% kosztów dokumentacji czyli </a:t>
            </a:r>
            <a:r>
              <a:rPr lang="pl-PL" sz="2400" dirty="0">
                <a:solidFill>
                  <a:srgbClr val="FF0000"/>
                </a:solidFill>
              </a:rPr>
              <a:t>27.000,00 zł</a:t>
            </a:r>
            <a:r>
              <a:rPr lang="pl-PL" sz="2400" dirty="0"/>
              <a:t>.</a:t>
            </a:r>
            <a:br>
              <a:rPr lang="pl-PL" sz="2400" dirty="0"/>
            </a:br>
            <a:br>
              <a:rPr lang="pl-PL" sz="2400" dirty="0"/>
            </a:br>
            <a:br>
              <a:rPr lang="pl-PL" sz="2400" dirty="0"/>
            </a:br>
            <a:r>
              <a:rPr lang="pl-PL" sz="2400" dirty="0"/>
              <a:t>Przed rozpoczęciem inwestycji (zawarciem umów z wykonawcami) Wspólnota Mieszkaniowa wystąpiła do Urzędu Regulacji Energetyki o wydanie świadectwa efektywności energetycznej, tzw. Białego Certyfikatu. Wydany certyfikat opiewał na 38,289 </a:t>
            </a:r>
            <a:r>
              <a:rPr lang="pl-PL" sz="2400" dirty="0" err="1"/>
              <a:t>toe</a:t>
            </a:r>
            <a:r>
              <a:rPr lang="pl-PL" sz="2400" dirty="0"/>
              <a:t>. Dzięki temu Wspólnota Mieszkaniowa pozyskała dodatkowo po uwzględnieniu kosztów pozyskania Certyfikatu 54.000,00 zł brutto.</a:t>
            </a:r>
            <a:endParaRPr lang="en-GB" sz="2400" dirty="0"/>
          </a:p>
        </p:txBody>
      </p:sp>
      <p:pic>
        <p:nvPicPr>
          <p:cNvPr id="3" name="Obraz 2" descr="lakszmiLogoTransparent 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292862" y="5844649"/>
            <a:ext cx="2533378" cy="10133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59870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1F2DD65-BDD5-4C83-AC03-A91AFCF65E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90550"/>
            <a:ext cx="10515600" cy="5715000"/>
          </a:xfrm>
        </p:spPr>
        <p:txBody>
          <a:bodyPr/>
          <a:lstStyle/>
          <a:p>
            <a:pPr algn="ctr"/>
            <a:r>
              <a:rPr lang="pl-PL" dirty="0"/>
              <a:t>Przykład 2 </a:t>
            </a:r>
            <a:br>
              <a:rPr lang="pl-PL" dirty="0"/>
            </a:br>
            <a:br>
              <a:rPr lang="pl-PL" dirty="0"/>
            </a:br>
            <a:r>
              <a:rPr lang="pl-PL" dirty="0"/>
              <a:t>Optymalizacja finansowania inwestycji w oparciu o refinansowanie kredytu</a:t>
            </a:r>
            <a:endParaRPr lang="en-GB" dirty="0"/>
          </a:p>
        </p:txBody>
      </p:sp>
      <p:pic>
        <p:nvPicPr>
          <p:cNvPr id="3" name="Obraz 2" descr="lakszmiLogoTransparent 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236256" y="5844649"/>
            <a:ext cx="2533378" cy="10133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8465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CB2BBC8-E1B8-4473-8604-E439BE2AA1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902325"/>
          </a:xfrm>
        </p:spPr>
        <p:txBody>
          <a:bodyPr>
            <a:normAutofit/>
          </a:bodyPr>
          <a:lstStyle/>
          <a:p>
            <a:pPr algn="ctr"/>
            <a:r>
              <a:rPr lang="pl-PL" sz="3200" dirty="0"/>
              <a:t>Inwestor zrealizował zadanie inwestycyjne w ramach kredytu termomodernizacyjnego z premią Banku Gospodarstwa Krajowego. Kredyt został udzielony przez Bank w którym Inwestor posiadał rachunek bankowy.</a:t>
            </a:r>
            <a:br>
              <a:rPr lang="pl-PL" sz="3200" dirty="0"/>
            </a:br>
            <a:br>
              <a:rPr lang="pl-PL" sz="3200" dirty="0"/>
            </a:br>
            <a:r>
              <a:rPr lang="pl-PL" sz="3200" dirty="0"/>
              <a:t>Po roku spłaty zobowiązania kredytowego i wypłacie przez Bank Gospodarstwa Krajowego Inwestor podjął decyzję o refinansowaniu zobowiązania do Banku B.</a:t>
            </a:r>
            <a:endParaRPr lang="en-GB" sz="3200" dirty="0"/>
          </a:p>
        </p:txBody>
      </p:sp>
      <p:pic>
        <p:nvPicPr>
          <p:cNvPr id="3" name="Obraz 2" descr="lakszmiLogoTransparent 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961936" y="5844649"/>
            <a:ext cx="2533378" cy="10133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13495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3C359EC-01A4-4A6C-988A-E322331A17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Porównanie warunków</a:t>
            </a:r>
            <a:endParaRPr lang="en-GB" dirty="0"/>
          </a:p>
        </p:txBody>
      </p:sp>
      <p:graphicFrame>
        <p:nvGraphicFramePr>
          <p:cNvPr id="4" name="Tabela 4">
            <a:extLst>
              <a:ext uri="{FF2B5EF4-FFF2-40B4-BE49-F238E27FC236}">
                <a16:creationId xmlns:a16="http://schemas.microsoft.com/office/drawing/2014/main" id="{661E54AB-7B0D-4C04-96B8-A3379453F73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86982071"/>
              </p:ext>
            </p:extLst>
          </p:nvPr>
        </p:nvGraphicFramePr>
        <p:xfrm>
          <a:off x="838200" y="1825625"/>
          <a:ext cx="10515597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05199">
                  <a:extLst>
                    <a:ext uri="{9D8B030D-6E8A-4147-A177-3AD203B41FA5}">
                      <a16:colId xmlns:a16="http://schemas.microsoft.com/office/drawing/2014/main" val="1982167320"/>
                    </a:ext>
                  </a:extLst>
                </a:gridCol>
                <a:gridCol w="3505199">
                  <a:extLst>
                    <a:ext uri="{9D8B030D-6E8A-4147-A177-3AD203B41FA5}">
                      <a16:colId xmlns:a16="http://schemas.microsoft.com/office/drawing/2014/main" val="3154314983"/>
                    </a:ext>
                  </a:extLst>
                </a:gridCol>
                <a:gridCol w="3505199">
                  <a:extLst>
                    <a:ext uri="{9D8B030D-6E8A-4147-A177-3AD203B41FA5}">
                      <a16:colId xmlns:a16="http://schemas.microsoft.com/office/drawing/2014/main" val="60909922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Bank A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Bank B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786281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/>
                        <a:t>Kredyt pozostały do spłaty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700.000,00 zł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700.000,00 zł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376972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/>
                        <a:t>WIBOR 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3M – 0,23%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6M – 0,27%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122641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/>
                        <a:t>Marża Banku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2,6%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1,3%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536140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/>
                        <a:t>Oprocentowanie łączne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2,81%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1,57%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003952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/>
                        <a:t>Pozostały okres do spłaty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14 lat (168 miesięcy)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14 lat (168 miesięcy)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36652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/>
                        <a:t>Suma odsetek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b="1" dirty="0">
                          <a:solidFill>
                            <a:srgbClr val="FF0000"/>
                          </a:solidFill>
                        </a:rPr>
                        <a:t>147.503,46 zł</a:t>
                      </a:r>
                      <a:endParaRPr lang="en-GB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b="1" dirty="0">
                          <a:solidFill>
                            <a:srgbClr val="FF0000"/>
                          </a:solidFill>
                        </a:rPr>
                        <a:t>80.201,92 zł</a:t>
                      </a:r>
                      <a:endParaRPr lang="en-GB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6565542"/>
                  </a:ext>
                </a:extLst>
              </a:tr>
            </a:tbl>
          </a:graphicData>
        </a:graphic>
      </p:graphicFrame>
      <p:pic>
        <p:nvPicPr>
          <p:cNvPr id="5" name="Obraz 4" descr="lakszmiLogoTransparent 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752930" y="5844649"/>
            <a:ext cx="2533378" cy="10133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410900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618</Words>
  <Application>Microsoft Office PowerPoint</Application>
  <PresentationFormat>Panoramiczny</PresentationFormat>
  <Paragraphs>36</Paragraphs>
  <Slides>11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Motyw pakietu Office</vt:lpstr>
      <vt:lpstr>Montaż finansowy inwestycji</vt:lpstr>
      <vt:lpstr>Montaż finansowy inwestycji (optymalizacja finansowania zamierzenia inwestycyjnego)    dobór i wykorzystanie różnych źródeł finansowania mający na celu osiągniecie zmierzonego celu Inwestora.</vt:lpstr>
      <vt:lpstr>Źródła finansowania:  - środki własne, - kredyty inwestycyjne (remontowo-budowlane), - kredyty z premią Banku Gospodarstwa Krajowego,                   (termomodernizacyjne, remontowe) - pożyczki termomodernizacyjne w ramach Regionalnych Programów Operacyjnych, - kredyty  na refinansowanie już zaciągniętych zobowiązań, - dotacje celowe, - Białe Certyfikaty, - Fundusz Elena – refinansowanie dokumentacji, - Program Dostępność+ </vt:lpstr>
      <vt:lpstr>Przykładowy montaż finansowy inwestycji:  Wspólnota Mieszkaniowa realizowała zadanie termomodernizacyjne polegające na likwidacji indywidualnych źródeł ciepła oraz podłączenie budynku do sieci ciepłowniczej oraz ociepleniu stropów ostatniej kondygnacji (podług strychu).  W ramach inwestycji zrealizowane zostało:  - budowa węzła cieplnego – koszt 64.000,00 zł, - budowa wewnętrznych instalacji centralnego ogrzewania i ciepłej wody użytkowej – koszt 1.196.677,80 zł - ocieplenie stropów – koszt 208.439,71 zł  Budynek wybudowany na przełomie XIX/XX wieku o powierzchni 3.654,11 m2  Koszt wykonanej dokumentacji audytu energetycznego i projektów budowlanych – 30.000,00 zł  Budynek zgodnie z audytem energetycznym po zrealizowaniu inwestycji uzyska oszczędność energii w przedziale 25%-40% i około 1.608 GJ </vt:lpstr>
      <vt:lpstr>Optymalizacja finansowania inwestycji (montażu) polegała na realizacji zadania w oparciu kilka źródeł.  Realizacja budowy węzła cieplnego została dofinansowana przez Urząd Miasta w ramach dotacji na likwidację źródeł ciepła opalanych paliwami stałymi w kwocie 50.000,00 zł, co stanowiło 78,13% kosztu.  Budowa wewnętrznych instalacji centralnego ogrzewania i ciepłej wody użytkowej oraz ocieplenia stropów został sfinansowany ze środków Pożyczki Termomodernizacyjnej Regionalnego Programu Operacyjnego. Pożyczka została przyznana na 15 lat spłaty przy stałym rocznym oprocentowaniu na poziomie 0,5% w skali roku. </vt:lpstr>
      <vt:lpstr>W ramach projektu Wspólnota Mieszkaniowa w związku z pozyskaną Pożyczką Termomodernizacyjną wystąpiła o refinansowanie dokumentacji audytu energetycznego oraz projektów budowanych ze środków programu ELENA. Refinansowaniu podlegało 90% kosztów dokumentacji czyli 27.000,00 zł.   Przed rozpoczęciem inwestycji (zawarciem umów z wykonawcami) Wspólnota Mieszkaniowa wystąpiła do Urzędu Regulacji Energetyki o wydanie świadectwa efektywności energetycznej, tzw. Białego Certyfikatu. Wydany certyfikat opiewał na 38,289 toe. Dzięki temu Wspólnota Mieszkaniowa pozyskała dodatkowo po uwzględnieniu kosztów pozyskania Certyfikatu 54.000,00 zł brutto.</vt:lpstr>
      <vt:lpstr>Przykład 2   Optymalizacja finansowania inwestycji w oparciu o refinansowanie kredytu</vt:lpstr>
      <vt:lpstr>Inwestor zrealizował zadanie inwestycyjne w ramach kredytu termomodernizacyjnego z premią Banku Gospodarstwa Krajowego. Kredyt został udzielony przez Bank w którym Inwestor posiadał rachunek bankowy.  Po roku spłaty zobowiązania kredytowego i wypłacie przez Bank Gospodarstwa Krajowego Inwestor podjął decyzję o refinansowaniu zobowiązania do Banku B.</vt:lpstr>
      <vt:lpstr>Porównanie warunków</vt:lpstr>
      <vt:lpstr>W przypadku każdego montażu finansowego (optymalizacji) należy szczególną uwagę zwrócić na ryzyko podwójnego finansowania tego samego zakresu prac lub na ograniczenia wynikające  z przepisów prawa.  Przykładem ograniczenia możliwości zastosowania montażu finansowego wynikającego  z aktualnie obowiązujących przepisów jest brak możliwości ubiegania się o przyznanie Białego Certyfikatu inwestycji finansowanej za pomocą kredytu termomodernizacyjnego lub remontowego z premią Banku Gospodarstwa Krajowego.  </vt:lpstr>
      <vt:lpstr>Dziękuję za uwagę!   Piotr Stawicki  piotr.stawicki@lakszmi.eu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Montaż finansowy inwestycji</dc:title>
  <dc:creator>Piotr Stawicki</dc:creator>
  <cp:lastModifiedBy>Piotr Stawicki</cp:lastModifiedBy>
  <cp:revision>4</cp:revision>
  <dcterms:created xsi:type="dcterms:W3CDTF">2021-09-02T23:54:00Z</dcterms:created>
  <dcterms:modified xsi:type="dcterms:W3CDTF">2021-11-15T10:13:49Z</dcterms:modified>
</cp:coreProperties>
</file>