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64" r:id="rId5"/>
    <p:sldId id="258" r:id="rId6"/>
    <p:sldId id="260" r:id="rId7"/>
    <p:sldId id="261" r:id="rId8"/>
    <p:sldId id="262" r:id="rId9"/>
    <p:sldId id="270" r:id="rId10"/>
    <p:sldId id="263" r:id="rId11"/>
    <p:sldId id="265" r:id="rId12"/>
    <p:sldId id="266" r:id="rId13"/>
    <p:sldId id="267" r:id="rId14"/>
    <p:sldId id="268" r:id="rId15"/>
    <p:sldId id="269" r:id="rId16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Łukasz Rajek" initials="ŁR" lastIdx="4" clrIdx="0">
    <p:extLst>
      <p:ext uri="{19B8F6BF-5375-455C-9EA6-DF929625EA0E}">
        <p15:presenceInfo xmlns:p15="http://schemas.microsoft.com/office/powerpoint/2012/main" userId="Łukasz Rajek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A3EA818-13A1-41E4-8E07-0E72B06386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217C0928-B4AC-41A9-8F0F-B5FFB67C3F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74AEE743-65B9-453B-8B9A-B18FA23550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89222-DC57-41F0-8B0A-185E3F85A227}" type="datetimeFigureOut">
              <a:rPr lang="pl-PL" smtClean="0"/>
              <a:t>15.11.2021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1338C4A3-F94D-4D90-9B86-E7650965D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29B82E44-881C-4072-8D6F-23C0E8511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6B0E5-27CB-4179-9B3B-52A319793AB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90165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0C4B403-3A7B-4E9F-961D-BBB0C09505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E6D4F745-48CA-4D81-A7D4-01FBA3FAE8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67F47EE-3D9A-4DE8-A18F-79F33CE11E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89222-DC57-41F0-8B0A-185E3F85A227}" type="datetimeFigureOut">
              <a:rPr lang="pl-PL" smtClean="0"/>
              <a:t>15.11.2021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6C1611D6-A606-4DD3-AC11-0BE9E7BB6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9CDF481-B68B-445A-ABB1-2BD5555CFD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6B0E5-27CB-4179-9B3B-52A319793AB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5350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3EA92919-D27E-4028-A020-28B2F0DDD4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6E102684-62E1-4D85-8CC7-B0405EE002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9FAFBAD9-7C19-48BB-8CF4-08E2E11DB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89222-DC57-41F0-8B0A-185E3F85A227}" type="datetimeFigureOut">
              <a:rPr lang="pl-PL" smtClean="0"/>
              <a:t>15.11.2021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39CECDA5-65A2-4BE2-B263-7A29E79B1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0BBC4CE-0015-4012-B859-CD0D0B3A7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6B0E5-27CB-4179-9B3B-52A319793AB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42647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983B0AF-0822-4F47-94B6-FFDE817360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A8159DA-AE65-430D-A6DE-519E12E5F4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38780F82-9D75-4A82-A4A7-508B6A336A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89222-DC57-41F0-8B0A-185E3F85A227}" type="datetimeFigureOut">
              <a:rPr lang="pl-PL" smtClean="0"/>
              <a:t>15.11.2021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7C92E72-C342-4D4E-8E0D-4F55BC67E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C2C7D38-19AD-42E5-B278-CD797E603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6B0E5-27CB-4179-9B3B-52A319793AB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435577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CDEF394-0901-4C3F-A611-6CD190E043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7169190A-7E3C-456D-9EF5-AA6AF1E4DC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732BC154-C399-49A4-935C-C634E86D07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89222-DC57-41F0-8B0A-185E3F85A227}" type="datetimeFigureOut">
              <a:rPr lang="pl-PL" smtClean="0"/>
              <a:t>15.11.2021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60AF543-362A-44B3-8E84-C04D796B71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4732D628-6DE2-40A0-91CF-C41002057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6B0E5-27CB-4179-9B3B-52A319793AB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74922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3DB71AA-DBFA-487C-A0FB-46458AF2D0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7D8693A-3EB7-4E57-ACD4-C7ABEE5ED7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2077B5DB-2A9C-467C-BF06-A6979EB386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BB15E898-812D-4334-9FC2-678AE1DA7E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89222-DC57-41F0-8B0A-185E3F85A227}" type="datetimeFigureOut">
              <a:rPr lang="pl-PL" smtClean="0"/>
              <a:t>15.11.2021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0249E0A5-D60D-41ED-8A09-B45CF5EA29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68C8FE44-9DF3-47BA-9C79-5CC06AEE6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6B0E5-27CB-4179-9B3B-52A319793AB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47251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4F5C74E-F9BF-4E30-9416-600381D05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3BAA8001-9CDA-404A-957F-1B7B5E4C51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8B96DE0A-5DEC-49ED-AD89-8463925B87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9A762ACD-F03B-4263-AD24-11235499FD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D91B4FD2-8D15-472C-AD33-92350B48AC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D57BB04B-E000-4237-A00C-B91C514C54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89222-DC57-41F0-8B0A-185E3F85A227}" type="datetimeFigureOut">
              <a:rPr lang="pl-PL" smtClean="0"/>
              <a:t>15.11.2021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A1669823-2B04-4187-B4DA-1B49F04B4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7E660338-DB7A-46A0-AC28-57A7B27550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6B0E5-27CB-4179-9B3B-52A319793AB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79697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5280D9C-7F2D-4895-830C-B8F53233D3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52E632F9-B1C9-4E6B-9B94-07CB863329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89222-DC57-41F0-8B0A-185E3F85A227}" type="datetimeFigureOut">
              <a:rPr lang="pl-PL" smtClean="0"/>
              <a:t>15.11.2021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AA05EABB-F816-4861-AC94-3EC14E970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4935003F-2095-4399-A586-7F5D3ABB8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6B0E5-27CB-4179-9B3B-52A319793AB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11662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2706F37B-6273-4428-A62F-650B3F6F5A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89222-DC57-41F0-8B0A-185E3F85A227}" type="datetimeFigureOut">
              <a:rPr lang="pl-PL" smtClean="0"/>
              <a:t>15.11.2021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D55815D0-88CC-42B1-AF49-3A24E2EE2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6EFB79E2-57D0-42BA-9471-43BDC74B5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6B0E5-27CB-4179-9B3B-52A319793AB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23304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38B1089-6D33-444C-8A14-251EC77277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BDD1E4C-2558-4F42-8A81-A4C7AD37AD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F88A873A-739E-4E1C-9CF8-692982A766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037053F7-B9B7-4691-8F5C-C60423D31F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89222-DC57-41F0-8B0A-185E3F85A227}" type="datetimeFigureOut">
              <a:rPr lang="pl-PL" smtClean="0"/>
              <a:t>15.11.2021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3AE119C7-693A-418B-8656-A9B71CE61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C3942BA0-6F4B-412F-A76D-9C7485FBCE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6B0E5-27CB-4179-9B3B-52A319793AB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18421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2CAE6EA-B6E9-45E4-8A66-BAF7641CC3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D39F327E-D1DE-41A4-9612-C2A35DC2BE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05DB4372-0A25-4430-9B3B-E3308399E6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12B61873-4888-41B9-A6BB-7E9880B1A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89222-DC57-41F0-8B0A-185E3F85A227}" type="datetimeFigureOut">
              <a:rPr lang="pl-PL" smtClean="0"/>
              <a:t>15.11.2021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5535AB97-35B0-42DA-8AFF-BFE5E8DA6D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CD7715B7-A77F-4C29-A3FE-3A6C4FEE0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6B0E5-27CB-4179-9B3B-52A319793AB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92656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1F8935AC-226F-4EE6-9A56-8F3DAA4BF9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A19F46C4-A90D-43C1-A549-1C8B18C5AF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66754E9B-86C8-474C-8ED9-E6314F2D19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E89222-DC57-41F0-8B0A-185E3F85A227}" type="datetimeFigureOut">
              <a:rPr lang="pl-PL" smtClean="0"/>
              <a:t>15.11.2021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F68BDB52-C08A-4E2A-BBF2-C305AB8A1E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E36CA1F-6642-4ADE-96B8-7CDD56778E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B6B0E5-27CB-4179-9B3B-52A319793AB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87900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FADAFB6-BECE-4F5C-BE9B-F1045F4E5F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51045" y="2137305"/>
            <a:ext cx="9144000" cy="2453976"/>
          </a:xfrm>
        </p:spPr>
        <p:txBody>
          <a:bodyPr>
            <a:noAutofit/>
          </a:bodyPr>
          <a:lstStyle/>
          <a:p>
            <a:r>
              <a:rPr lang="pl-PL" sz="2400" b="0" i="0" dirty="0">
                <a:solidFill>
                  <a:srgbClr val="222222"/>
                </a:solidFill>
                <a:effectLst/>
                <a:latin typeface="Roboto" panose="020B0604020202020204" pitchFamily="2" charset="0"/>
              </a:rPr>
              <a:t>Wymiana oświetlenia w budynkach użyteczności publicznej na energooszczędne i jego wpływ na moc bierną</a:t>
            </a:r>
            <a:br>
              <a:rPr lang="pl-PL" sz="2400" b="0" i="0" dirty="0">
                <a:solidFill>
                  <a:srgbClr val="222222"/>
                </a:solidFill>
                <a:effectLst/>
                <a:latin typeface="Roboto" panose="020B0604020202020204" pitchFamily="2" charset="0"/>
              </a:rPr>
            </a:br>
            <a:br>
              <a:rPr lang="pl-PL" sz="2400" dirty="0"/>
            </a:br>
            <a:r>
              <a:rPr lang="pl-PL" sz="2400" b="0" i="0" dirty="0">
                <a:solidFill>
                  <a:srgbClr val="222222"/>
                </a:solidFill>
                <a:effectLst/>
                <a:latin typeface="Roboto" panose="020B0604020202020204" pitchFamily="2" charset="0"/>
              </a:rPr>
              <a:t>Montaż instalacji fotowoltaicznej w budynku użyteczności publicznej i możliwości rozliczania </a:t>
            </a:r>
            <a:r>
              <a:rPr lang="pl-PL" sz="2400" b="0" i="0" dirty="0" err="1">
                <a:solidFill>
                  <a:srgbClr val="222222"/>
                </a:solidFill>
                <a:effectLst/>
                <a:latin typeface="Roboto" panose="020B0604020202020204" pitchFamily="2" charset="0"/>
              </a:rPr>
              <a:t>prosumenckiego</a:t>
            </a:r>
            <a:r>
              <a:rPr lang="pl-PL" sz="2400" b="0" i="0" dirty="0">
                <a:solidFill>
                  <a:srgbClr val="222222"/>
                </a:solidFill>
                <a:effectLst/>
                <a:latin typeface="Roboto" panose="020B0604020202020204" pitchFamily="2" charset="0"/>
              </a:rPr>
              <a:t> w świetle przepisów o zamówieniach publicznych</a:t>
            </a:r>
            <a:endParaRPr lang="pl-PL" sz="2400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222475FB-0793-4CE6-A366-AFAE886E7F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63068"/>
            <a:ext cx="9144000" cy="793771"/>
          </a:xfrm>
        </p:spPr>
        <p:txBody>
          <a:bodyPr/>
          <a:lstStyle/>
          <a:p>
            <a:r>
              <a:rPr lang="pl-PL" dirty="0"/>
              <a:t>mgr inż. Maciej Muzyczuk</a:t>
            </a:r>
          </a:p>
        </p:txBody>
      </p:sp>
    </p:spTree>
    <p:extLst>
      <p:ext uri="{BB962C8B-B14F-4D97-AF65-F5344CB8AC3E}">
        <p14:creationId xmlns:p14="http://schemas.microsoft.com/office/powerpoint/2010/main" val="40215543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7707681-1265-40C3-9A5D-6F48CE5855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541" y="1784492"/>
            <a:ext cx="10515600" cy="1325563"/>
          </a:xfrm>
        </p:spPr>
        <p:txBody>
          <a:bodyPr/>
          <a:lstStyle/>
          <a:p>
            <a:r>
              <a:rPr lang="pl-PL" dirty="0"/>
              <a:t>Prosument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9523D9C-6691-4B88-91C4-0563A53081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02507"/>
            <a:ext cx="8649749" cy="3174456"/>
          </a:xfrm>
        </p:spPr>
        <p:txBody>
          <a:bodyPr/>
          <a:lstStyle/>
          <a:p>
            <a:r>
              <a:rPr lang="pl-PL" dirty="0"/>
              <a:t>Prosument to jednocześnie wytwórca i odbiorca energii wytworzonej z odnawialnych źródeł energii.</a:t>
            </a:r>
          </a:p>
          <a:p>
            <a:r>
              <a:rPr lang="pl-PL" dirty="0"/>
              <a:t>Ustawa o OZE: Odbiorca końcowy wytwarzający energię elektryczną wyłącznie z odnawialnych źródeł energii na własne potrzeby w </a:t>
            </a:r>
            <a:r>
              <a:rPr lang="pl-PL" dirty="0" err="1"/>
              <a:t>mikroinstalacji</a:t>
            </a:r>
            <a:r>
              <a:rPr lang="pl-PL" dirty="0"/>
              <a:t> (do 50 </a:t>
            </a:r>
            <a:r>
              <a:rPr lang="pl-PL" dirty="0" err="1"/>
              <a:t>kWp</a:t>
            </a:r>
            <a:r>
              <a:rPr lang="pl-PL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469445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F4A770D-8E1D-4722-82F6-1C4DD4265B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6314" y="1634366"/>
            <a:ext cx="10515600" cy="1325563"/>
          </a:xfrm>
        </p:spPr>
        <p:txBody>
          <a:bodyPr/>
          <a:lstStyle/>
          <a:p>
            <a:r>
              <a:rPr lang="pl-PL" dirty="0"/>
              <a:t>Zamówienia publiczne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9010718-B1A1-417E-B2B1-C1AC4E87F4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70745"/>
            <a:ext cx="10515600" cy="3106217"/>
          </a:xfrm>
        </p:spPr>
        <p:txBody>
          <a:bodyPr/>
          <a:lstStyle/>
          <a:p>
            <a:r>
              <a:rPr lang="pl-PL" dirty="0"/>
              <a:t>Oddzielne przetargi na zakup energii i na dystrybucję</a:t>
            </a:r>
          </a:p>
          <a:p>
            <a:r>
              <a:rPr lang="pl-PL" dirty="0"/>
              <a:t>Przetargi najczęściej wygrywane są przez różne podmioty</a:t>
            </a:r>
          </a:p>
          <a:p>
            <a:r>
              <a:rPr lang="pl-PL" dirty="0"/>
              <a:t>Brak umowy kompleksowej – brak możliwości rozliczania </a:t>
            </a:r>
            <a:r>
              <a:rPr lang="pl-PL" dirty="0" err="1"/>
              <a:t>prosumenckiego</a:t>
            </a: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851277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BDE5206-8D1A-46EA-8919-A1E483412A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529" y="2125686"/>
            <a:ext cx="10515600" cy="1325563"/>
          </a:xfrm>
        </p:spPr>
        <p:txBody>
          <a:bodyPr/>
          <a:lstStyle/>
          <a:p>
            <a:r>
              <a:rPr lang="pl-PL" dirty="0"/>
              <a:t>Wykorzystanie energii z </a:t>
            </a:r>
            <a:r>
              <a:rPr lang="pl-PL" dirty="0" err="1"/>
              <a:t>mikroinstalacji</a:t>
            </a:r>
            <a:r>
              <a:rPr lang="pl-PL" dirty="0"/>
              <a:t> wyłącznie na potrzeby własne</a:t>
            </a:r>
          </a:p>
        </p:txBody>
      </p:sp>
      <p:pic>
        <p:nvPicPr>
          <p:cNvPr id="7" name="Symbol zastępczy zawartości 6">
            <a:extLst>
              <a:ext uri="{FF2B5EF4-FFF2-40B4-BE49-F238E27FC236}">
                <a16:creationId xmlns:a16="http://schemas.microsoft.com/office/drawing/2014/main" id="{DD5031CB-AFF6-4D16-9BDF-AD8AB052ADB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0529" y="3451249"/>
            <a:ext cx="9467850" cy="1809750"/>
          </a:xfrm>
        </p:spPr>
      </p:pic>
    </p:spTree>
    <p:extLst>
      <p:ext uri="{BB962C8B-B14F-4D97-AF65-F5344CB8AC3E}">
        <p14:creationId xmlns:p14="http://schemas.microsoft.com/office/powerpoint/2010/main" val="24978803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B383183-9EBE-4E4F-8F6F-6CBB35792A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471" y="2125686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pl-PL" dirty="0"/>
              <a:t>Wykorzystanie energii na potrzeby własne 80%</a:t>
            </a:r>
            <a:br>
              <a:rPr lang="pl-PL" dirty="0"/>
            </a:br>
            <a:r>
              <a:rPr lang="pl-PL" dirty="0"/>
              <a:t>Rozliczenie </a:t>
            </a:r>
            <a:r>
              <a:rPr lang="pl-PL" dirty="0" err="1"/>
              <a:t>prosumenckie</a:t>
            </a:r>
            <a:r>
              <a:rPr lang="pl-PL" dirty="0"/>
              <a:t> 20%</a:t>
            </a:r>
          </a:p>
        </p:txBody>
      </p:sp>
      <p:pic>
        <p:nvPicPr>
          <p:cNvPr id="5" name="Symbol zastępczy zawartości 4">
            <a:extLst>
              <a:ext uri="{FF2B5EF4-FFF2-40B4-BE49-F238E27FC236}">
                <a16:creationId xmlns:a16="http://schemas.microsoft.com/office/drawing/2014/main" id="{5E5B92D9-94FD-4D06-8B0A-D9CA0E44A33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01471" y="3451249"/>
            <a:ext cx="9439275" cy="2181225"/>
          </a:xfrm>
        </p:spPr>
      </p:pic>
    </p:spTree>
    <p:extLst>
      <p:ext uri="{BB962C8B-B14F-4D97-AF65-F5344CB8AC3E}">
        <p14:creationId xmlns:p14="http://schemas.microsoft.com/office/powerpoint/2010/main" val="1592317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43A3687-9980-455D-8740-B18518E47B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302" y="2152981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pl-PL" dirty="0"/>
              <a:t>Wykorzystanie energii na potrzeby własne 80%</a:t>
            </a:r>
            <a:br>
              <a:rPr lang="pl-PL" dirty="0"/>
            </a:br>
            <a:r>
              <a:rPr lang="pl-PL" dirty="0"/>
              <a:t>Sprzedaż energii 20%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0AA7639-677E-43A8-90F4-94A58CECDD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330053"/>
            <a:ext cx="10515600" cy="2846909"/>
          </a:xfrm>
        </p:spPr>
        <p:txBody>
          <a:bodyPr/>
          <a:lstStyle/>
          <a:p>
            <a:r>
              <a:rPr lang="pl-PL" dirty="0"/>
              <a:t>Sprzedaż energii po cenie 0,24 zł/kWh</a:t>
            </a:r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853A2F53-0839-4F2A-92E2-AED0788A42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9436" y="3867577"/>
            <a:ext cx="9467850" cy="2152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16496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07DDE52-2BDE-46E7-9621-B78E877C91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90112" y="365125"/>
            <a:ext cx="6863687" cy="1325563"/>
          </a:xfrm>
        </p:spPr>
        <p:txBody>
          <a:bodyPr/>
          <a:lstStyle/>
          <a:p>
            <a:r>
              <a:rPr lang="pl-PL" dirty="0"/>
              <a:t>Zestawienie zbiorcze</a:t>
            </a:r>
          </a:p>
        </p:txBody>
      </p:sp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038998D9-B2B6-4B42-BDB9-5870D39F991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4737899"/>
              </p:ext>
            </p:extLst>
          </p:nvPr>
        </p:nvGraphicFramePr>
        <p:xfrm>
          <a:off x="2446791" y="1782505"/>
          <a:ext cx="6863689" cy="47103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82302">
                  <a:extLst>
                    <a:ext uri="{9D8B030D-6E8A-4147-A177-3AD203B41FA5}">
                      <a16:colId xmlns:a16="http://schemas.microsoft.com/office/drawing/2014/main" val="2780237781"/>
                    </a:ext>
                  </a:extLst>
                </a:gridCol>
                <a:gridCol w="1527129">
                  <a:extLst>
                    <a:ext uri="{9D8B030D-6E8A-4147-A177-3AD203B41FA5}">
                      <a16:colId xmlns:a16="http://schemas.microsoft.com/office/drawing/2014/main" val="808938302"/>
                    </a:ext>
                  </a:extLst>
                </a:gridCol>
                <a:gridCol w="1527129">
                  <a:extLst>
                    <a:ext uri="{9D8B030D-6E8A-4147-A177-3AD203B41FA5}">
                      <a16:colId xmlns:a16="http://schemas.microsoft.com/office/drawing/2014/main" val="962288341"/>
                    </a:ext>
                  </a:extLst>
                </a:gridCol>
                <a:gridCol w="1527129">
                  <a:extLst>
                    <a:ext uri="{9D8B030D-6E8A-4147-A177-3AD203B41FA5}">
                      <a16:colId xmlns:a16="http://schemas.microsoft.com/office/drawing/2014/main" val="619744806"/>
                    </a:ext>
                  </a:extLst>
                </a:gridCol>
              </a:tblGrid>
              <a:tr h="942074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700" u="none" strike="noStrike" dirty="0">
                          <a:effectLst/>
                        </a:rPr>
                        <a:t> </a:t>
                      </a:r>
                      <a:endParaRPr lang="pl-PL" sz="1700" b="0" i="0" u="none" strike="noStrike" dirty="0"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16822" marR="16822" marT="1682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700" u="none" strike="noStrike">
                          <a:effectLst/>
                        </a:rPr>
                        <a:t>Oszczędnośc kosztów energii</a:t>
                      </a:r>
                      <a:endParaRPr lang="pl-PL" sz="1700" b="0" i="0" u="none" strike="noStrike"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16822" marR="16822" marT="1682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700" u="none" strike="noStrike">
                          <a:effectLst/>
                        </a:rPr>
                        <a:t>Nakłady inwestycyjne</a:t>
                      </a:r>
                      <a:endParaRPr lang="pl-PL" sz="1700" b="0" i="0" u="none" strike="noStrike"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16822" marR="16822" marT="1682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700" u="none" strike="noStrike">
                          <a:effectLst/>
                        </a:rPr>
                        <a:t>SPBT</a:t>
                      </a:r>
                      <a:endParaRPr lang="pl-PL" sz="1700" b="0" i="0" u="none" strike="noStrike"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16822" marR="16822" marT="16822" marB="0" anchor="ctr"/>
                </a:tc>
                <a:extLst>
                  <a:ext uri="{0D108BD9-81ED-4DB2-BD59-A6C34878D82A}">
                    <a16:rowId xmlns:a16="http://schemas.microsoft.com/office/drawing/2014/main" val="3259644121"/>
                  </a:ext>
                </a:extLst>
              </a:tr>
              <a:tr h="942074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700" u="none" strike="noStrike">
                          <a:effectLst/>
                        </a:rPr>
                        <a:t> </a:t>
                      </a:r>
                      <a:endParaRPr lang="pl-PL" sz="1700" b="0" i="0" u="none" strike="noStrike"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16822" marR="16822" marT="1682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700" u="none" strike="noStrike" dirty="0">
                          <a:effectLst/>
                        </a:rPr>
                        <a:t>zł/rok</a:t>
                      </a:r>
                      <a:endParaRPr lang="pl-PL" sz="1700" b="0" i="0" u="none" strike="noStrike" dirty="0"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16822" marR="16822" marT="16822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700" u="none" strike="noStrike" dirty="0">
                          <a:effectLst/>
                        </a:rPr>
                        <a:t>zł</a:t>
                      </a:r>
                      <a:endParaRPr lang="pl-PL" sz="1700" b="0" i="0" u="none" strike="noStrike" dirty="0"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16822" marR="16822" marT="16822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700" u="none" strike="noStrike" dirty="0">
                          <a:effectLst/>
                        </a:rPr>
                        <a:t>lata</a:t>
                      </a:r>
                      <a:endParaRPr lang="pl-PL" sz="1700" b="0" i="0" u="none" strike="noStrike" dirty="0"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16822" marR="16822" marT="16822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0051132"/>
                  </a:ext>
                </a:extLst>
              </a:tr>
              <a:tr h="942074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700" u="none" strike="noStrike" dirty="0">
                          <a:effectLst/>
                        </a:rPr>
                        <a:t>Wykorzystanie 100% na potrzeby własne</a:t>
                      </a:r>
                      <a:endParaRPr lang="pl-PL" sz="1700" b="0" i="0" u="none" strike="noStrike" dirty="0"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16822" marR="16822" marT="1682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700" u="none" strike="noStrike" dirty="0">
                          <a:effectLst/>
                        </a:rPr>
                        <a:t> 2 745,22      </a:t>
                      </a:r>
                      <a:endParaRPr lang="pl-PL" sz="1700" b="0" i="0" u="none" strike="noStrike" dirty="0"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16822" marR="16822" marT="1682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700" u="none" strike="noStrike" dirty="0">
                          <a:effectLst/>
                        </a:rPr>
                        <a:t> 31 250,00      </a:t>
                      </a:r>
                      <a:endParaRPr lang="pl-PL" sz="1700" b="0" i="0" u="none" strike="noStrike" dirty="0"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16822" marR="16822" marT="1682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700" u="none" strike="noStrike" dirty="0">
                          <a:effectLst/>
                        </a:rPr>
                        <a:t> 11,38      </a:t>
                      </a:r>
                      <a:endParaRPr lang="pl-PL" sz="1700" b="0" i="0" u="none" strike="noStrike" dirty="0"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16822" marR="16822" marT="16822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6726186"/>
                  </a:ext>
                </a:extLst>
              </a:tr>
              <a:tr h="942074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700" u="none" strike="noStrike">
                          <a:effectLst/>
                        </a:rPr>
                        <a:t>20% wyprodukowanej energii w rozliczeniu prosumenckim</a:t>
                      </a:r>
                      <a:endParaRPr lang="pl-PL" sz="1700" b="0" i="0" u="none" strike="noStrike"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16822" marR="16822" marT="1682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700" u="none" strike="noStrike">
                          <a:effectLst/>
                        </a:rPr>
                        <a:t> 2 635,41      </a:t>
                      </a:r>
                      <a:endParaRPr lang="pl-PL" sz="1700" b="0" i="0" u="none" strike="noStrike"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16822" marR="16822" marT="1682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700" u="none" strike="noStrike" dirty="0">
                          <a:effectLst/>
                        </a:rPr>
                        <a:t> 31 250,00      </a:t>
                      </a:r>
                      <a:endParaRPr lang="pl-PL" sz="1700" b="0" i="0" u="none" strike="noStrike" dirty="0"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16822" marR="16822" marT="1682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7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 11,86      </a:t>
                      </a:r>
                      <a:endParaRPr lang="pl-PL" sz="1700" b="0" i="0" u="none" strike="noStrike" dirty="0">
                        <a:solidFill>
                          <a:srgbClr val="FF0000"/>
                        </a:solidFill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16822" marR="16822" marT="16822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4003066"/>
                  </a:ext>
                </a:extLst>
              </a:tr>
              <a:tr h="942074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700" u="none" strike="noStrike">
                          <a:effectLst/>
                        </a:rPr>
                        <a:t>Sprzedaż energii (20% nadwyżek)</a:t>
                      </a:r>
                      <a:endParaRPr lang="pl-PL" sz="1700" b="0" i="0" u="none" strike="noStrike"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16822" marR="16822" marT="1682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700" u="none" strike="noStrike">
                          <a:effectLst/>
                        </a:rPr>
                        <a:t> 2 459,71      </a:t>
                      </a:r>
                      <a:endParaRPr lang="pl-PL" sz="1700" b="0" i="0" u="none" strike="noStrike"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16822" marR="16822" marT="1682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700" u="none" strike="noStrike">
                          <a:effectLst/>
                        </a:rPr>
                        <a:t> 31 250,00      </a:t>
                      </a:r>
                      <a:endParaRPr lang="pl-PL" sz="1700" b="0" i="0" u="none" strike="noStrike"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16822" marR="16822" marT="1682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700" u="none" strike="noStrike" dirty="0">
                          <a:effectLst/>
                        </a:rPr>
                        <a:t> </a:t>
                      </a:r>
                      <a:r>
                        <a:rPr lang="pl-PL" sz="1700" u="none" strike="noStrike" dirty="0">
                          <a:solidFill>
                            <a:srgbClr val="C00000"/>
                          </a:solidFill>
                          <a:effectLst/>
                        </a:rPr>
                        <a:t>12,70 </a:t>
                      </a:r>
                      <a:r>
                        <a:rPr lang="pl-PL" sz="1700" u="none" strike="noStrike" dirty="0">
                          <a:effectLst/>
                        </a:rPr>
                        <a:t>     </a:t>
                      </a:r>
                      <a:endParaRPr lang="pl-PL" sz="1700" b="0" i="0" u="none" strike="noStrike" dirty="0"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16822" marR="16822" marT="16822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32240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61005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22037ED-948B-430E-BBF3-7DADD4DEB2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8868" y="2766218"/>
            <a:ext cx="2390864" cy="1325563"/>
          </a:xfrm>
        </p:spPr>
        <p:txBody>
          <a:bodyPr/>
          <a:lstStyle/>
          <a:p>
            <a:pPr algn="ctr"/>
            <a:r>
              <a:rPr lang="pl-PL" dirty="0"/>
              <a:t>Część 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C93377B-0FBB-4626-8352-4FDA876342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8868" y="4228928"/>
            <a:ext cx="10515600" cy="2121538"/>
          </a:xfrm>
        </p:spPr>
        <p:txBody>
          <a:bodyPr/>
          <a:lstStyle/>
          <a:p>
            <a:r>
              <a:rPr lang="pl-PL" dirty="0"/>
              <a:t>Wymiana oświetlenia w budynkach użyteczności publicznej na energooszczędne – pobór mocy biernej</a:t>
            </a:r>
          </a:p>
        </p:txBody>
      </p:sp>
    </p:spTree>
    <p:extLst>
      <p:ext uri="{BB962C8B-B14F-4D97-AF65-F5344CB8AC3E}">
        <p14:creationId xmlns:p14="http://schemas.microsoft.com/office/powerpoint/2010/main" val="1090406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B1603BC-5B6A-4AB0-BCF6-83BA3367C3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91637" y="597137"/>
            <a:ext cx="6525434" cy="1325563"/>
          </a:xfrm>
        </p:spPr>
        <p:txBody>
          <a:bodyPr>
            <a:normAutofit/>
          </a:bodyPr>
          <a:lstStyle/>
          <a:p>
            <a:r>
              <a:rPr lang="pl-PL" sz="3600" dirty="0"/>
              <a:t>Wymiana oświetlenia a moc bierna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6830D3-D77F-4AB0-817A-B36E9C632F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471" y="2348917"/>
            <a:ext cx="10515600" cy="4351338"/>
          </a:xfrm>
          <a:ln>
            <a:solidFill>
              <a:schemeClr val="bg1"/>
            </a:solidFill>
          </a:ln>
        </p:spPr>
        <p:txBody>
          <a:bodyPr/>
          <a:lstStyle/>
          <a:p>
            <a:r>
              <a:rPr lang="pl-PL" sz="2400" dirty="0"/>
              <a:t>Zmniejszenie zapotrzebowanie na energię = obniżenie kosztów zakupu energii?</a:t>
            </a:r>
          </a:p>
          <a:p>
            <a:endParaRPr lang="pl-PL" dirty="0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FA57AEF9-9E15-4D7C-8CE3-3C37BF8CC0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749" y="2348917"/>
            <a:ext cx="10585322" cy="4351338"/>
          </a:xfrm>
          <a:prstGeom prst="rect">
            <a:avLst/>
          </a:prstGeom>
        </p:spPr>
      </p:pic>
      <p:sp>
        <p:nvSpPr>
          <p:cNvPr id="7" name="Owal 6">
            <a:extLst>
              <a:ext uri="{FF2B5EF4-FFF2-40B4-BE49-F238E27FC236}">
                <a16:creationId xmlns:a16="http://schemas.microsoft.com/office/drawing/2014/main" id="{5AD22662-2F94-4F2E-8FB0-4E436C0D6BC7}"/>
              </a:ext>
            </a:extLst>
          </p:cNvPr>
          <p:cNvSpPr/>
          <p:nvPr/>
        </p:nvSpPr>
        <p:spPr>
          <a:xfrm>
            <a:off x="8078598" y="4538444"/>
            <a:ext cx="830510" cy="163851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ln>
                <a:solidFill>
                  <a:schemeClr val="tx1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16889953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6BA454E-3645-477C-8F82-CA94F87856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66399" y="681037"/>
            <a:ext cx="5187401" cy="981004"/>
          </a:xfrm>
        </p:spPr>
        <p:txBody>
          <a:bodyPr>
            <a:normAutofit fontScale="90000"/>
          </a:bodyPr>
          <a:lstStyle/>
          <a:p>
            <a:r>
              <a:rPr lang="pl-PL" sz="3600" dirty="0"/>
              <a:t>Przykład opłat za moc bierną pojemnościową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D49DA4F-1640-43A3-BE79-EF11D572DB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22415"/>
            <a:ext cx="10515600" cy="4054548"/>
          </a:xfrm>
        </p:spPr>
        <p:txBody>
          <a:bodyPr/>
          <a:lstStyle/>
          <a:p>
            <a:endParaRPr lang="pl-PL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B15844B5-5B25-48B3-BCDD-D5CD34C586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1" y="2122415"/>
            <a:ext cx="10515600" cy="4271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69184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F5489A0-59DD-445C-8A30-ACB204C3F5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7605" y="776192"/>
            <a:ext cx="3968691" cy="1325563"/>
          </a:xfrm>
        </p:spPr>
        <p:txBody>
          <a:bodyPr/>
          <a:lstStyle/>
          <a:p>
            <a:r>
              <a:rPr lang="pl-PL" dirty="0"/>
              <a:t>Moc bierna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A0C536A-CAEA-417B-ADF1-0CC70EA86B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01755"/>
            <a:ext cx="9908097" cy="4075207"/>
          </a:xfrm>
        </p:spPr>
        <p:txBody>
          <a:bodyPr/>
          <a:lstStyle/>
          <a:p>
            <a:r>
              <a:rPr lang="pl-PL" dirty="0"/>
              <a:t>Indukcyjna – silniki elektryczne</a:t>
            </a:r>
          </a:p>
          <a:p>
            <a:r>
              <a:rPr lang="pl-PL" dirty="0"/>
              <a:t>Akumulacyjna – zasilacze</a:t>
            </a:r>
          </a:p>
          <a:p>
            <a:endParaRPr lang="pl-PL" dirty="0"/>
          </a:p>
          <a:p>
            <a:r>
              <a:rPr lang="pl-PL" dirty="0"/>
              <a:t>Moc bierna – wielkość opisująca pulsowanie energii elektrycznej między elementami obwodu elektrycznego</a:t>
            </a:r>
          </a:p>
          <a:p>
            <a:r>
              <a:rPr lang="pl-PL" dirty="0"/>
              <a:t>Iloczyn wartości skutecznych napięcia i prądu oraz sinusa kąta przesunięcia fazowego między napięciem i prądem</a:t>
            </a:r>
          </a:p>
          <a:p>
            <a:pPr marL="0" indent="0" algn="ctr">
              <a:buNone/>
            </a:pPr>
            <a:r>
              <a:rPr lang="pl-PL" dirty="0"/>
              <a:t>Q=U*I*</a:t>
            </a:r>
            <a:r>
              <a:rPr lang="pl-PL" dirty="0" err="1"/>
              <a:t>sin</a:t>
            </a:r>
            <a:r>
              <a:rPr lang="pl-PL" dirty="0" err="1">
                <a:latin typeface="Symbol" panose="05050102010706020507" pitchFamily="18" charset="2"/>
              </a:rPr>
              <a:t>j</a:t>
            </a:r>
            <a:r>
              <a:rPr lang="pl-PL" dirty="0"/>
              <a:t>=X*I</a:t>
            </a:r>
            <a:r>
              <a:rPr lang="pl-PL" baseline="30000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3665321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9AC853F-B2E9-4FA0-9A59-075C3156CE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39987" y="122726"/>
            <a:ext cx="6821709" cy="1325563"/>
          </a:xfrm>
        </p:spPr>
        <p:txBody>
          <a:bodyPr/>
          <a:lstStyle/>
          <a:p>
            <a:r>
              <a:rPr lang="pl-PL" dirty="0"/>
              <a:t>Rodzaje oświetlenia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98A3A57-3069-482E-94A3-2F18DA2B83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227" y="1704261"/>
            <a:ext cx="10692475" cy="5279924"/>
          </a:xfrm>
        </p:spPr>
        <p:txBody>
          <a:bodyPr>
            <a:normAutofit lnSpcReduction="10000"/>
          </a:bodyPr>
          <a:lstStyle/>
          <a:p>
            <a:r>
              <a:rPr lang="pl-PL" dirty="0"/>
              <a:t>Źródła wolframowe</a:t>
            </a:r>
          </a:p>
          <a:p>
            <a:r>
              <a:rPr lang="pl-PL" dirty="0"/>
              <a:t>Źródła halogenowe</a:t>
            </a:r>
          </a:p>
          <a:p>
            <a:r>
              <a:rPr lang="pl-PL" dirty="0"/>
              <a:t>Źródła świetlówkowe</a:t>
            </a:r>
          </a:p>
          <a:p>
            <a:pPr lvl="1"/>
            <a:r>
              <a:rPr lang="pl-PL" dirty="0"/>
              <a:t>Świetlówki zintegrowane (świetlówki kompaktowe - </a:t>
            </a:r>
            <a:r>
              <a:rPr lang="pl-PL" dirty="0" err="1"/>
              <a:t>źródło+zapłonnik+statecznik</a:t>
            </a:r>
            <a:r>
              <a:rPr lang="pl-PL" dirty="0"/>
              <a:t>)</a:t>
            </a:r>
          </a:p>
          <a:p>
            <a:pPr lvl="1"/>
            <a:r>
              <a:rPr lang="pl-PL" dirty="0"/>
              <a:t>Świetlówki niezintegrowane (np. świetlówki liniowe, odrębne źródło,</a:t>
            </a:r>
            <a:br>
              <a:rPr lang="pl-PL" dirty="0"/>
            </a:br>
            <a:r>
              <a:rPr lang="pl-PL" dirty="0"/>
              <a:t>statecznik, zapłonnik)</a:t>
            </a:r>
          </a:p>
          <a:p>
            <a:r>
              <a:rPr lang="pl-PL" dirty="0"/>
              <a:t>Źródła wyładowcze (niskoprężne, wysokoprężne):</a:t>
            </a:r>
          </a:p>
          <a:p>
            <a:pPr lvl="1"/>
            <a:r>
              <a:rPr lang="pl-PL" dirty="0"/>
              <a:t>Źródła metalohalogenkowe</a:t>
            </a:r>
          </a:p>
          <a:p>
            <a:pPr lvl="1"/>
            <a:r>
              <a:rPr lang="pl-PL" dirty="0"/>
              <a:t>Źródła sodowe, rtęciowe</a:t>
            </a:r>
          </a:p>
          <a:p>
            <a:r>
              <a:rPr lang="pl-PL" dirty="0"/>
              <a:t>Źródła indukcyjne </a:t>
            </a:r>
          </a:p>
          <a:p>
            <a:r>
              <a:rPr lang="pl-PL" dirty="0"/>
              <a:t>Źródła LED (zasilacz – pojemnościowa moc bierna!)</a:t>
            </a:r>
          </a:p>
          <a:p>
            <a:pPr lvl="1"/>
            <a:r>
              <a:rPr lang="pl-PL" dirty="0"/>
              <a:t>Układ regulacji natężenia oświetlenia (pojemnościowa moc bierna!)</a:t>
            </a:r>
          </a:p>
          <a:p>
            <a:pPr marL="0" indent="0">
              <a:buNone/>
            </a:pPr>
            <a:endParaRPr lang="pl-PL" dirty="0"/>
          </a:p>
        </p:txBody>
      </p:sp>
      <p:pic>
        <p:nvPicPr>
          <p:cNvPr id="1026" name="Picture 2" descr="Żarówka TRADYCYJNA wstrząsoodporna P45 E27 40W mała kulka 5901891165777">
            <a:extLst>
              <a:ext uri="{FF2B5EF4-FFF2-40B4-BE49-F238E27FC236}">
                <a16:creationId xmlns:a16="http://schemas.microsoft.com/office/drawing/2014/main" id="{69C95A80-BA41-4306-89ED-2775D08BFC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75868" y="1507757"/>
            <a:ext cx="929706" cy="9297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6BA4E9C7-A0B0-4781-B66A-F970FF50156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0841" y="2797540"/>
            <a:ext cx="814634" cy="799912"/>
          </a:xfrm>
          <a:prstGeom prst="rect">
            <a:avLst/>
          </a:prstGeom>
        </p:spPr>
      </p:pic>
      <p:pic>
        <p:nvPicPr>
          <p:cNvPr id="1028" name="Picture 4" descr="ŚWIETLÓWKA LINIOWA T8 G13 18W TRÓJPASMOWA 860 GE 4777701879 - Allegro.pl">
            <a:extLst>
              <a:ext uri="{FF2B5EF4-FFF2-40B4-BE49-F238E27FC236}">
                <a16:creationId xmlns:a16="http://schemas.microsoft.com/office/drawing/2014/main" id="{7093F6BC-56DE-450A-92D1-7A45DEA93F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49165" y="2866876"/>
            <a:ext cx="1065923" cy="730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Lampa żarowo-rtęciowa E40 250W 3600K MixF250 MIX-2027 – HELIOS | TIM SA">
            <a:extLst>
              <a:ext uri="{FF2B5EF4-FFF2-40B4-BE49-F238E27FC236}">
                <a16:creationId xmlns:a16="http://schemas.microsoft.com/office/drawing/2014/main" id="{501D5CB1-AB05-4C36-B886-69E2E06B4A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98711" y="3854750"/>
            <a:ext cx="1731981" cy="978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Obraz 7">
            <a:extLst>
              <a:ext uri="{FF2B5EF4-FFF2-40B4-BE49-F238E27FC236}">
                <a16:creationId xmlns:a16="http://schemas.microsoft.com/office/drawing/2014/main" id="{8138F3EA-A225-4B24-9032-C209C451DC6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4989" y="4885390"/>
            <a:ext cx="1094797" cy="1325563"/>
          </a:xfrm>
          <a:prstGeom prst="rect">
            <a:avLst/>
          </a:prstGeom>
        </p:spPr>
      </p:pic>
      <p:pic>
        <p:nvPicPr>
          <p:cNvPr id="1032" name="Picture 8" descr="Żarówka LED E27 12W filament edison retro ozdobna 8043632076 - Allegro.pl">
            <a:extLst>
              <a:ext uri="{FF2B5EF4-FFF2-40B4-BE49-F238E27FC236}">
                <a16:creationId xmlns:a16="http://schemas.microsoft.com/office/drawing/2014/main" id="{94C3067D-E440-4506-8F87-B06180FB11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05574" y="5773382"/>
            <a:ext cx="1094797" cy="1005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23149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6A10204-0477-40D2-B32B-E83B9FD24A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90112" y="365125"/>
            <a:ext cx="6863687" cy="1325563"/>
          </a:xfrm>
        </p:spPr>
        <p:txBody>
          <a:bodyPr/>
          <a:lstStyle/>
          <a:p>
            <a:r>
              <a:rPr lang="pl-PL" dirty="0"/>
              <a:t>Trójkąt mocy</a:t>
            </a:r>
          </a:p>
        </p:txBody>
      </p:sp>
      <p:pic>
        <p:nvPicPr>
          <p:cNvPr id="1026" name="Picture 2" descr="Kompensacja mocy biernej - teoria i praktyka">
            <a:extLst>
              <a:ext uri="{FF2B5EF4-FFF2-40B4-BE49-F238E27FC236}">
                <a16:creationId xmlns:a16="http://schemas.microsoft.com/office/drawing/2014/main" id="{9BFFB4FB-56C8-4C98-95F6-EF76C89BEC87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7161" y="1825625"/>
            <a:ext cx="6417677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84352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99FEED0-C9C0-4B87-AA39-3BEA639EC5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3359" y="2207573"/>
            <a:ext cx="10515600" cy="1325563"/>
          </a:xfrm>
        </p:spPr>
        <p:txBody>
          <a:bodyPr/>
          <a:lstStyle/>
          <a:p>
            <a:r>
              <a:rPr lang="pl-PL" dirty="0"/>
              <a:t>Kompensacja mocy biernej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E873B51-7D33-4D93-8B24-1D97025F42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012441"/>
            <a:ext cx="10515600" cy="2164521"/>
          </a:xfrm>
        </p:spPr>
        <p:txBody>
          <a:bodyPr/>
          <a:lstStyle/>
          <a:p>
            <a:r>
              <a:rPr lang="pl-PL" dirty="0"/>
              <a:t>Baterie kondensatorów – kompensacja mocy indukcyjnej</a:t>
            </a:r>
          </a:p>
          <a:p>
            <a:r>
              <a:rPr lang="pl-PL" dirty="0"/>
              <a:t>Baterie dławików – kompensacja mocy akumulacyjnej</a:t>
            </a:r>
          </a:p>
        </p:txBody>
      </p:sp>
    </p:spTree>
    <p:extLst>
      <p:ext uri="{BB962C8B-B14F-4D97-AF65-F5344CB8AC3E}">
        <p14:creationId xmlns:p14="http://schemas.microsoft.com/office/powerpoint/2010/main" val="21406533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22037ED-948B-430E-BBF3-7DADD4DEB2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45936"/>
            <a:ext cx="2045735" cy="1325563"/>
          </a:xfrm>
        </p:spPr>
        <p:txBody>
          <a:bodyPr/>
          <a:lstStyle/>
          <a:p>
            <a:pPr algn="ctr"/>
            <a:r>
              <a:rPr lang="pl-PL" dirty="0"/>
              <a:t>Część II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C93377B-0FBB-4626-8352-4FDA876342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971499"/>
            <a:ext cx="9102754" cy="2205463"/>
          </a:xfrm>
        </p:spPr>
        <p:txBody>
          <a:bodyPr/>
          <a:lstStyle/>
          <a:p>
            <a:r>
              <a:rPr lang="pl-PL" dirty="0"/>
              <a:t>Montaż instalacji fotowoltaicznej w budynku użyteczności publicznej – możliwość rozliczania </a:t>
            </a:r>
            <a:r>
              <a:rPr lang="pl-PL" dirty="0" err="1"/>
              <a:t>prosumenckiego</a:t>
            </a:r>
            <a:r>
              <a:rPr lang="pl-PL" dirty="0"/>
              <a:t> w świetle przepisów o zamówieniach publicznych</a:t>
            </a:r>
          </a:p>
        </p:txBody>
      </p:sp>
    </p:spTree>
    <p:extLst>
      <p:ext uri="{BB962C8B-B14F-4D97-AF65-F5344CB8AC3E}">
        <p14:creationId xmlns:p14="http://schemas.microsoft.com/office/powerpoint/2010/main" val="1597212147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387</Words>
  <Application>Microsoft Office PowerPoint</Application>
  <PresentationFormat>Panoramiczny</PresentationFormat>
  <Paragraphs>64</Paragraphs>
  <Slides>15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15</vt:i4>
      </vt:variant>
    </vt:vector>
  </HeadingPairs>
  <TitlesOfParts>
    <vt:vector size="22" baseType="lpstr">
      <vt:lpstr>Arial</vt:lpstr>
      <vt:lpstr>Arial CE</vt:lpstr>
      <vt:lpstr>Calibri</vt:lpstr>
      <vt:lpstr>Calibri Light</vt:lpstr>
      <vt:lpstr>Roboto</vt:lpstr>
      <vt:lpstr>Symbol</vt:lpstr>
      <vt:lpstr>Motyw pakietu Office</vt:lpstr>
      <vt:lpstr>Wymiana oświetlenia w budynkach użyteczności publicznej na energooszczędne i jego wpływ na moc bierną  Montaż instalacji fotowoltaicznej w budynku użyteczności publicznej i możliwości rozliczania prosumenckiego w świetle przepisów o zamówieniach publicznych</vt:lpstr>
      <vt:lpstr>Część I</vt:lpstr>
      <vt:lpstr>Wymiana oświetlenia a moc bierna</vt:lpstr>
      <vt:lpstr>Przykład opłat za moc bierną pojemnościową</vt:lpstr>
      <vt:lpstr>Moc bierna</vt:lpstr>
      <vt:lpstr>Rodzaje oświetlenia</vt:lpstr>
      <vt:lpstr>Trójkąt mocy</vt:lpstr>
      <vt:lpstr>Kompensacja mocy biernej</vt:lpstr>
      <vt:lpstr>Część II</vt:lpstr>
      <vt:lpstr>Prosument</vt:lpstr>
      <vt:lpstr>Zamówienia publiczne</vt:lpstr>
      <vt:lpstr>Wykorzystanie energii z mikroinstalacji wyłącznie na potrzeby własne</vt:lpstr>
      <vt:lpstr>Wykorzystanie energii na potrzeby własne 80% Rozliczenie prosumenckie 20%</vt:lpstr>
      <vt:lpstr>Wykorzystanie energii na potrzeby własne 80% Sprzedaż energii 20%</vt:lpstr>
      <vt:lpstr>Zestawienie zbiorcze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Wymiana oświetlenia i montaż instalacji PV – problemy po termomodernizacji</dc:title>
  <dc:creator>maciej.muzyczuk@gmail.com</dc:creator>
  <cp:lastModifiedBy>maciej.muzyczuk@gmail.com</cp:lastModifiedBy>
  <cp:revision>9</cp:revision>
  <dcterms:created xsi:type="dcterms:W3CDTF">2021-11-15T09:02:44Z</dcterms:created>
  <dcterms:modified xsi:type="dcterms:W3CDTF">2021-11-15T12:23:37Z</dcterms:modified>
</cp:coreProperties>
</file>