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67" r:id="rId4"/>
    <p:sldId id="258" r:id="rId5"/>
    <p:sldId id="259" r:id="rId6"/>
    <p:sldId id="260" r:id="rId7"/>
    <p:sldId id="262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9BBDF2-586F-4C52-AC17-79BE9A7C9FE5}" type="datetimeFigureOut">
              <a:rPr lang="pl-PL" smtClean="0"/>
              <a:t>15.11.2021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BBB9C-A99B-4D43-BCAF-E9A4239D16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99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AD491-9417-4ED2-A218-46599E2F70AF}" type="datetimeFigureOut">
              <a:rPr lang="pl-PL" smtClean="0"/>
              <a:t>15.11.2021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AF8B5-DA6C-45A7-B694-9297026571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2714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AD491-9417-4ED2-A218-46599E2F70AF}" type="datetimeFigureOut">
              <a:rPr lang="pl-PL" smtClean="0"/>
              <a:t>15.11.2021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AF8B5-DA6C-45A7-B694-9297026571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9792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AD491-9417-4ED2-A218-46599E2F70AF}" type="datetimeFigureOut">
              <a:rPr lang="pl-PL" smtClean="0"/>
              <a:t>15.11.2021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AF8B5-DA6C-45A7-B694-929702657133}" type="slidenum">
              <a:rPr lang="pl-PL" smtClean="0"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37526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AD491-9417-4ED2-A218-46599E2F70AF}" type="datetimeFigureOut">
              <a:rPr lang="pl-PL" smtClean="0"/>
              <a:t>15.11.2021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AF8B5-DA6C-45A7-B694-9297026571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6377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AD491-9417-4ED2-A218-46599E2F70AF}" type="datetimeFigureOut">
              <a:rPr lang="pl-PL" smtClean="0"/>
              <a:t>15.11.2021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AF8B5-DA6C-45A7-B694-929702657133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113938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AD491-9417-4ED2-A218-46599E2F70AF}" type="datetimeFigureOut">
              <a:rPr lang="pl-PL" smtClean="0"/>
              <a:t>15.11.2021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AF8B5-DA6C-45A7-B694-9297026571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51700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AD491-9417-4ED2-A218-46599E2F70AF}" type="datetimeFigureOut">
              <a:rPr lang="pl-PL" smtClean="0"/>
              <a:t>15.11.2021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AF8B5-DA6C-45A7-B694-9297026571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257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AD491-9417-4ED2-A218-46599E2F70AF}" type="datetimeFigureOut">
              <a:rPr lang="pl-PL" smtClean="0"/>
              <a:t>15.11.2021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AF8B5-DA6C-45A7-B694-9297026571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5217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AD491-9417-4ED2-A218-46599E2F70AF}" type="datetimeFigureOut">
              <a:rPr lang="pl-PL" smtClean="0"/>
              <a:t>15.11.2021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AF8B5-DA6C-45A7-B694-9297026571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0041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AD491-9417-4ED2-A218-46599E2F70AF}" type="datetimeFigureOut">
              <a:rPr lang="pl-PL" smtClean="0"/>
              <a:t>15.11.2021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AF8B5-DA6C-45A7-B694-9297026571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199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AD491-9417-4ED2-A218-46599E2F70AF}" type="datetimeFigureOut">
              <a:rPr lang="pl-PL" smtClean="0"/>
              <a:t>15.11.2021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AF8B5-DA6C-45A7-B694-9297026571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0210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AD491-9417-4ED2-A218-46599E2F70AF}" type="datetimeFigureOut">
              <a:rPr lang="pl-PL" smtClean="0"/>
              <a:t>15.11.2021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AF8B5-DA6C-45A7-B694-9297026571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0687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AD491-9417-4ED2-A218-46599E2F70AF}" type="datetimeFigureOut">
              <a:rPr lang="pl-PL" smtClean="0"/>
              <a:t>15.11.2021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AF8B5-DA6C-45A7-B694-9297026571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9933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AD491-9417-4ED2-A218-46599E2F70AF}" type="datetimeFigureOut">
              <a:rPr lang="pl-PL" smtClean="0"/>
              <a:t>15.11.2021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AF8B5-DA6C-45A7-B694-9297026571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610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AD491-9417-4ED2-A218-46599E2F70AF}" type="datetimeFigureOut">
              <a:rPr lang="pl-PL" smtClean="0"/>
              <a:t>15.11.2021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AF8B5-DA6C-45A7-B694-9297026571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470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AD491-9417-4ED2-A218-46599E2F70AF}" type="datetimeFigureOut">
              <a:rPr lang="pl-PL" smtClean="0"/>
              <a:t>15.11.2021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AF8B5-DA6C-45A7-B694-9297026571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3012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AD491-9417-4ED2-A218-46599E2F70AF}" type="datetimeFigureOut">
              <a:rPr lang="pl-PL" smtClean="0"/>
              <a:t>15.11.2021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6EAF8B5-DA6C-45A7-B694-9297026571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7466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>
            <a:extLst>
              <a:ext uri="{FF2B5EF4-FFF2-40B4-BE49-F238E27FC236}">
                <a16:creationId xmlns:a16="http://schemas.microsoft.com/office/drawing/2014/main" id="{596FA825-7B10-4F3F-BD29-71D107036C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9653" y="3571919"/>
            <a:ext cx="2943226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3821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12B26E-80B8-42E9-BC62-5A6DFB1BA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sz="4000" dirty="0"/>
          </a:p>
          <a:p>
            <a:pPr algn="ctr"/>
            <a:endParaRPr lang="pl-PL" sz="4000" dirty="0"/>
          </a:p>
          <a:p>
            <a:pPr marL="0" indent="0" algn="ctr">
              <a:buNone/>
            </a:pPr>
            <a:r>
              <a:rPr lang="pl-PL" sz="4000" dirty="0"/>
              <a:t>Dziękuję za uwagę 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Zastępca Burmistrza</a:t>
            </a:r>
          </a:p>
          <a:p>
            <a:pPr marL="0" indent="0" algn="ctr">
              <a:buNone/>
            </a:pPr>
            <a:r>
              <a:rPr lang="pl-PL" dirty="0"/>
              <a:t>Mirosław </a:t>
            </a:r>
            <a:r>
              <a:rPr lang="pl-PL" dirty="0" err="1"/>
              <a:t>Madajski</a:t>
            </a:r>
            <a:endParaRPr lang="pl-PL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9FBB1794-04B0-4F59-A8AF-107603A325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009" y="2238375"/>
            <a:ext cx="2943226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2228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864E283-9647-49AA-8EC6-88A58FC92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309419"/>
          </a:xfrm>
        </p:spPr>
        <p:txBody>
          <a:bodyPr>
            <a:normAutofit/>
          </a:bodyPr>
          <a:lstStyle/>
          <a:p>
            <a:pPr algn="ctr"/>
            <a:br>
              <a:rPr lang="pl-PL" sz="3200" dirty="0"/>
            </a:br>
            <a:br>
              <a:rPr lang="pl-PL" sz="3200" dirty="0"/>
            </a:br>
            <a:br>
              <a:rPr lang="pl-PL" sz="3200" dirty="0"/>
            </a:br>
            <a:br>
              <a:rPr lang="pl-PL" sz="3200" dirty="0"/>
            </a:br>
            <a:r>
              <a:rPr lang="pl-PL" sz="3200" dirty="0"/>
              <a:t>Działania dotyczące efektywności energetycznej w Gminie Uniejów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94C657-BE2A-4B11-A78C-38A9F368D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sz="2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78618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C159E1-B132-4201-9287-74CBD2789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Kompleksowa termomodernizacja komunalnych obiektów mieszkaniowych                  w Gminie Uniejów</a:t>
            </a:r>
          </a:p>
          <a:p>
            <a:pPr algn="ctr"/>
            <a:endParaRPr lang="pl-PL" sz="14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endParaRPr lang="pl-PL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pl-PL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Projekt został podzielony na 4 zadania: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57218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3D3C148-09B0-40FC-908C-3129A1176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2387" y="2005781"/>
            <a:ext cx="8241614" cy="5093109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Zadanie 1 – Termomodernizacja – </a:t>
            </a:r>
            <a:r>
              <a:rPr lang="pl-PL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ul. </a:t>
            </a:r>
            <a:r>
              <a:rPr lang="pl-PL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Kościelnicka</a:t>
            </a:r>
            <a:r>
              <a:rPr lang="pl-PL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44A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w ramach zadania zrealizowano docieplenie stropu pod poddaszem nieużytkowym wełną o grubości 18cm, ocieplenie ścian zewnętrznych styropianem o grubości 12cm i wymianę stolarki okienne U=1,3;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Koszty ogrzewania przed przedsięwzięciem termomodernizacyjnym – 25 700</a:t>
            </a:r>
            <a:endParaRPr lang="pl-PL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Koszt ogrzewania po wykonaniu termomodernizacji – 14 000</a:t>
            </a:r>
          </a:p>
          <a:p>
            <a:pPr marL="0" indent="0" algn="just">
              <a:buNone/>
            </a:pPr>
            <a:endParaRPr lang="pl-PL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Zadanie 2 – Termomodernizacja – </a:t>
            </a:r>
            <a:r>
              <a:rPr lang="pl-PL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Felicjanów 29A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w ramach zadania zrealizowano wymianę stolarki okiennej na poddaszu nieużytkowym, docieplenie stropu wełną o grubości 18cm, ścian styropianem o grubości 12cm oraz wymianę stolarki okiennej mieszkań o wartości U= 1,3;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pl-PL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Koszty ogrzewania przed przedsięwzięciem termomodernizacyjnym – 23 550zł</a:t>
            </a:r>
            <a:endParaRPr lang="pl-PL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Koszt ogrzewania po wykonaniu termomodernizacji – 10 000zł</a:t>
            </a:r>
          </a:p>
          <a:p>
            <a:pPr marL="0" indent="0" algn="just">
              <a:buNone/>
            </a:pP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pl-PL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just"/>
            <a:endParaRPr lang="pl-PL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99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523F59E-8105-4DCA-8DFC-5FEC4832F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3097"/>
            <a:ext cx="8596668" cy="5024284"/>
          </a:xfrm>
        </p:spPr>
        <p:txBody>
          <a:bodyPr/>
          <a:lstStyle/>
          <a:p>
            <a:pPr algn="just"/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Zadanie 3 – Termomodernizacja – </a:t>
            </a:r>
            <a:r>
              <a:rPr lang="pl-PL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Wilamów 24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w ramach zadania zrealizowano montaż nowego kotła węglowego na </a:t>
            </a:r>
            <a:r>
              <a:rPr lang="pl-PL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eko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groszek z automatycznym podajnikiem ślimakowym, wymianę instalacji c.o., budowę nowej kotłowni, docieplenie ścian styropianem o grubości 12cm i stropodachu styropianem o grubości 18cm;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Koszty ogrzewania przed przedsięwzięciem termomodernizacyjnym – 28 000zł</a:t>
            </a:r>
            <a:endParaRPr lang="pl-PL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Koszt ogrzewania po wykonaniu termomodernizacji –8 000 zł 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Zadanie 4 – Termomodernizacja – </a:t>
            </a:r>
            <a:r>
              <a:rPr lang="pl-PL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Wilamów 51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w ramach zadania zrealizowano montaż nowego kotła węglowego na </a:t>
            </a:r>
            <a:r>
              <a:rPr lang="pl-PL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eko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groszek z automatycznym podajnikiem ślimakowym, wymianę instalacji c.o., budowę nowej kotłowni, docieplenie ścian styropianem o grubości 12cm i stropodachu styropianem o grubości 18cm;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Koszty ogrzewania przed przedsięwzięciem termomodernizacyjnym – 21 661zł</a:t>
            </a:r>
            <a:endParaRPr lang="pl-PL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Koszt ogrzewania po wymianie kotła na </a:t>
            </a:r>
            <a:r>
              <a:rPr lang="pl-PL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eko</a:t>
            </a:r>
            <a:r>
              <a:rPr lang="pl-PL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groszek wraz z ociepleniem ścian i 	stropodachu – 13 000zł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06954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C3B34E-F8CE-49CF-B3C5-0E5BFEF628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72929"/>
            <a:ext cx="8596668" cy="3868433"/>
          </a:xfrm>
        </p:spPr>
        <p:txBody>
          <a:bodyPr/>
          <a:lstStyle/>
          <a:p>
            <a:pPr marL="0" indent="0" algn="ctr">
              <a:buNone/>
            </a:pPr>
            <a:endParaRPr lang="pl-PL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Projekt zrealizowano na terenie Gminy Uniejów a jego odbiorcami są użytkownicy przedmiotowych budynków.</a:t>
            </a:r>
          </a:p>
          <a:p>
            <a:pPr marL="0" indent="0" algn="ctr">
              <a:buNone/>
            </a:pP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Koszt całkowity zadania: 517 304 zł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Kwota dofinansowania </a:t>
            </a:r>
            <a:r>
              <a:rPr lang="pl-PL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327 086 zł</a:t>
            </a: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117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C6991DC-B7A0-437A-B230-221C0388E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18968"/>
            <a:ext cx="8596668" cy="4866967"/>
          </a:xfrm>
        </p:spPr>
        <p:txBody>
          <a:bodyPr/>
          <a:lstStyle/>
          <a:p>
            <a:pPr marL="0" indent="0" algn="ctr">
              <a:buNone/>
            </a:pPr>
            <a:r>
              <a:rPr lang="pl-PL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Termomodernizacja budynku starej plebanii – </a:t>
            </a:r>
          </a:p>
          <a:p>
            <a:pPr marL="0" indent="0" algn="ctr">
              <a:buNone/>
            </a:pPr>
            <a:r>
              <a:rPr lang="pl-PL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</a:t>
            </a:r>
            <a:r>
              <a:rPr lang="pl-PL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becnie Miejsko - Gminna Biblioteka Publiczna w Uniejowie</a:t>
            </a:r>
            <a:endParaRPr lang="pl-PL" dirty="0"/>
          </a:p>
          <a:p>
            <a:pPr marL="0" indent="0" algn="just">
              <a:buNone/>
            </a:pPr>
            <a:endParaRPr lang="pl-PL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Nieużytkowany od dawna budynek wymagał gruntownego remontu. W ramach rewitalizacji skuto stare tynki, a ponad stuletnie mury zostały osuszone i uzupełnione. Wewnątrz powstały nowe posadzki, podłogi, ściany działowe, nadproża okien i drzwi, a także strop parteru, które chroni – także kompleksowo wymieniony – dach z lekko podniesioną konstrukcją. Ponadto, projekt obejmował wymianę stolarki drzwiowej oraz drewnianej stolarki okiennej, a także wykonanie wszystkich przyłączy do budynku oraz sieci – energetycznej, ciepłowniczej i wodociągowej.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Koszt całkowity zadania: 2 000 000zł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Kwota dofinansowania: 937 909zł  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01648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114C9D-CFF6-41F3-98BC-0E1A09F02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182761"/>
            <a:ext cx="8596668" cy="914399"/>
          </a:xfrm>
        </p:spPr>
        <p:txBody>
          <a:bodyPr>
            <a:normAutofit/>
          </a:bodyPr>
          <a:lstStyle/>
          <a:p>
            <a:r>
              <a:rPr lang="pl-PL" sz="2400" dirty="0"/>
              <a:t>Aktualnie przeprowadzane zadania:</a:t>
            </a:r>
            <a:br>
              <a:rPr lang="pl-PL" sz="2400" dirty="0"/>
            </a:br>
            <a:endParaRPr lang="pl-PL" sz="24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8461944-75CB-45CE-9427-467D8C19BA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097161"/>
            <a:ext cx="8596668" cy="4208207"/>
          </a:xfrm>
        </p:spPr>
        <p:txBody>
          <a:bodyPr>
            <a:normAutofit/>
          </a:bodyPr>
          <a:lstStyle/>
          <a:p>
            <a:r>
              <a:rPr lang="pl-PL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Kompleksowa termomodernizacja obiektów użyteczności publicznej w m. Orzeszków, Skotniki, Wola Przedmiejska</a:t>
            </a:r>
          </a:p>
          <a:p>
            <a:pPr marL="0" indent="0">
              <a:buNone/>
            </a:pPr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Zakłada wykonanie wymiany konstrukcji i pokrycia dachowego, stolarki okiennej, ocieplenia budynków, instalacji grzewczej w postaci pomp ciepła, ciepłej wody użytkowej (montaż paneli fotowoltaicznych)</a:t>
            </a:r>
          </a:p>
          <a:p>
            <a:pPr marL="0" indent="0">
              <a:buNone/>
            </a:pPr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Koszt całkowity zadania strażnicy w Orzeszkowie: 550 969,99zł</a:t>
            </a:r>
          </a:p>
          <a:p>
            <a:pPr marL="0" indent="0">
              <a:buNone/>
            </a:pPr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Koszt całkowity zadania strażnicy w Skotniki: 535 161,99zł</a:t>
            </a:r>
          </a:p>
          <a:p>
            <a:pPr marL="0" indent="0">
              <a:buNone/>
            </a:pPr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Koszt całkowity zadania strażnicy w Wola Przedmiejska: 440 109,99zł</a:t>
            </a:r>
          </a:p>
          <a:p>
            <a:pPr marL="0" indent="0">
              <a:buNone/>
            </a:pPr>
            <a:endParaRPr lang="pl-PL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Łączna kwota dofinansowania: 1 104 422,95zł</a:t>
            </a:r>
          </a:p>
          <a:p>
            <a:endParaRPr lang="pl-P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658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B5B8578-13B5-46F7-BD6A-E342C1AA5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23" y="2045110"/>
            <a:ext cx="8596668" cy="4812889"/>
          </a:xfrm>
        </p:spPr>
        <p:txBody>
          <a:bodyPr/>
          <a:lstStyle/>
          <a:p>
            <a:endParaRPr lang="pl-P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Montaż odnawialnego źródła ciepła i energii elektrycznej dla budynku                         Szkoły Podstawowej w Wieleninie</a:t>
            </a:r>
          </a:p>
          <a:p>
            <a:pPr marL="0" indent="0">
              <a:buNone/>
            </a:pP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Przedmiotem prac jest wymiana źródła ciepła z kotła węglowego na gazowe pompy ciepła zasilane gazem ziemnym, wymiana instalacji centralnego ogrzewania, montaż podgrzewaczy przepływowych oraz paneli fotowoltaicznych</a:t>
            </a: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Kwota całkowita zadania: 1 000 000zł</a:t>
            </a:r>
          </a:p>
          <a:p>
            <a:pPr marL="0" indent="0">
              <a:buNone/>
            </a:pP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Kwota dofinansowania: 748 020zł</a:t>
            </a:r>
          </a:p>
        </p:txBody>
      </p:sp>
    </p:spTree>
    <p:extLst>
      <p:ext uri="{BB962C8B-B14F-4D97-AF65-F5344CB8AC3E}">
        <p14:creationId xmlns:p14="http://schemas.microsoft.com/office/powerpoint/2010/main" val="1712638282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175</TotalTime>
  <Words>575</Words>
  <Application>Microsoft Office PowerPoint</Application>
  <PresentationFormat>Panoramiczny</PresentationFormat>
  <Paragraphs>57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Trebuchet MS</vt:lpstr>
      <vt:lpstr>Wingdings 3</vt:lpstr>
      <vt:lpstr>Faseta</vt:lpstr>
      <vt:lpstr>Prezentacja programu PowerPoint</vt:lpstr>
      <vt:lpstr>    Działania dotyczące efektywności energetycznej w Gminie Uniejów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Aktualnie przeprowadzane zadania: 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Michał Łuczak</dc:creator>
  <cp:lastModifiedBy>Michał Łuczak</cp:lastModifiedBy>
  <cp:revision>9</cp:revision>
  <dcterms:created xsi:type="dcterms:W3CDTF">2021-11-12T11:29:34Z</dcterms:created>
  <dcterms:modified xsi:type="dcterms:W3CDTF">2021-11-15T14:11:31Z</dcterms:modified>
</cp:coreProperties>
</file>