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  <p:sldMasterId id="2147483672" r:id="rId2"/>
    <p:sldMasterId id="2147483699" r:id="rId3"/>
  </p:sldMasterIdLst>
  <p:notesMasterIdLst>
    <p:notesMasterId r:id="rId15"/>
  </p:notesMasterIdLst>
  <p:handoutMasterIdLst>
    <p:handoutMasterId r:id="rId16"/>
  </p:handoutMasterIdLst>
  <p:sldIdLst>
    <p:sldId id="256" r:id="rId4"/>
    <p:sldId id="359" r:id="rId5"/>
    <p:sldId id="258" r:id="rId6"/>
    <p:sldId id="259" r:id="rId7"/>
    <p:sldId id="261" r:id="rId8"/>
    <p:sldId id="262" r:id="rId9"/>
    <p:sldId id="260" r:id="rId10"/>
    <p:sldId id="263" r:id="rId11"/>
    <p:sldId id="264" r:id="rId12"/>
    <p:sldId id="267" r:id="rId13"/>
    <p:sldId id="266" r:id="rId14"/>
  </p:sldIdLst>
  <p:sldSz cx="12192000" cy="6858000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orient="horz" pos="3566" userDrawn="1">
          <p15:clr>
            <a:srgbClr val="A4A3A4"/>
          </p15:clr>
        </p15:guide>
        <p15:guide id="3" orient="horz" pos="4020" userDrawn="1">
          <p15:clr>
            <a:srgbClr val="A4A3A4"/>
          </p15:clr>
        </p15:guide>
        <p15:guide id="4" orient="horz" pos="2886" userDrawn="1">
          <p15:clr>
            <a:srgbClr val="A4A3A4"/>
          </p15:clr>
        </p15:guide>
        <p15:guide id="5" orient="horz" pos="1548" userDrawn="1">
          <p15:clr>
            <a:srgbClr val="A4A3A4"/>
          </p15:clr>
        </p15:guide>
        <p15:guide id="6" orient="horz" pos="2636" userDrawn="1">
          <p15:clr>
            <a:srgbClr val="A4A3A4"/>
          </p15:clr>
        </p15:guide>
        <p15:guide id="7" orient="horz" pos="663" userDrawn="1">
          <p15:clr>
            <a:srgbClr val="A4A3A4"/>
          </p15:clr>
        </p15:guide>
        <p15:guide id="8" orient="horz" pos="278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211" userDrawn="1">
          <p15:clr>
            <a:srgbClr val="A4A3A4"/>
          </p15:clr>
        </p15:guide>
        <p15:guide id="11" pos="7469" userDrawn="1">
          <p15:clr>
            <a:srgbClr val="A4A3A4"/>
          </p15:clr>
        </p15:guide>
        <p15:guide id="12" pos="1028" userDrawn="1">
          <p15:clr>
            <a:srgbClr val="A4A3A4"/>
          </p15:clr>
        </p15:guide>
        <p15:guide id="13" pos="6652" userDrawn="1">
          <p15:clr>
            <a:srgbClr val="A4A3A4"/>
          </p15:clr>
        </p15:guide>
        <p15:guide id="14" pos="5080" userDrawn="1">
          <p15:clr>
            <a:srgbClr val="A4A3A4"/>
          </p15:clr>
        </p15:guide>
        <p15:guide id="15" pos="6259" userDrawn="1">
          <p15:clr>
            <a:srgbClr val="A4A3A4"/>
          </p15:clr>
        </p15:guide>
        <p15:guide id="16" pos="5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71B"/>
    <a:srgbClr val="015CAB"/>
    <a:srgbClr val="F2F2F2"/>
    <a:srgbClr val="00A77F"/>
    <a:srgbClr val="00539F"/>
    <a:srgbClr val="FF9933"/>
    <a:srgbClr val="FFFF00"/>
    <a:srgbClr val="92A2CC"/>
    <a:srgbClr val="145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5827" autoAdjust="0"/>
  </p:normalViewPr>
  <p:slideViewPr>
    <p:cSldViewPr>
      <p:cViewPr varScale="1">
        <p:scale>
          <a:sx n="66" d="100"/>
          <a:sy n="66" d="100"/>
        </p:scale>
        <p:origin x="748" y="32"/>
      </p:cViewPr>
      <p:guideLst>
        <p:guide orient="horz" pos="2341"/>
        <p:guide orient="horz" pos="3566"/>
        <p:guide orient="horz" pos="4020"/>
        <p:guide orient="horz" pos="2886"/>
        <p:guide orient="horz" pos="1548"/>
        <p:guide orient="horz" pos="2636"/>
        <p:guide orient="horz" pos="663"/>
        <p:guide orient="horz" pos="278"/>
        <p:guide pos="3840"/>
        <p:guide pos="211"/>
        <p:guide pos="7469"/>
        <p:guide pos="1028"/>
        <p:guide pos="6652"/>
        <p:guide pos="5080"/>
        <p:guide pos="6259"/>
        <p:guide pos="5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50" y="1374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570D5F-9DE3-4E32-B66E-80FB2F0ACFB1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409B341E-E2DC-4A24-AE5B-24AC921FB98F}">
      <dgm:prSet phldrT="[Tekst]" custT="1"/>
      <dgm:spPr>
        <a:solidFill>
          <a:srgbClr val="2B2769"/>
        </a:solidFill>
      </dgm:spPr>
      <dgm:t>
        <a:bodyPr/>
        <a:lstStyle/>
        <a:p>
          <a:r>
            <a:rPr lang="pl-PL" sz="2200" dirty="0">
              <a:solidFill>
                <a:schemeClr val="bg1"/>
              </a:solidFill>
            </a:rPr>
            <a:t>Przygotowanie inwestycji</a:t>
          </a:r>
          <a:endParaRPr lang="pl-PL" sz="2200" dirty="0"/>
        </a:p>
      </dgm:t>
    </dgm:pt>
    <dgm:pt modelId="{B404C1BC-1FF6-480D-8463-751942E1935F}" type="parTrans" cxnId="{82E271F4-9FCB-4626-A3F4-36A81F72CFBC}">
      <dgm:prSet/>
      <dgm:spPr/>
      <dgm:t>
        <a:bodyPr/>
        <a:lstStyle/>
        <a:p>
          <a:endParaRPr lang="pl-PL"/>
        </a:p>
      </dgm:t>
    </dgm:pt>
    <dgm:pt modelId="{598280BF-7E82-49A7-A648-3999309C8A71}" type="sibTrans" cxnId="{82E271F4-9FCB-4626-A3F4-36A81F72CFBC}">
      <dgm:prSet/>
      <dgm:spPr>
        <a:solidFill>
          <a:srgbClr val="768E8D"/>
        </a:solidFill>
      </dgm:spPr>
      <dgm:t>
        <a:bodyPr/>
        <a:lstStyle/>
        <a:p>
          <a:endParaRPr lang="pl-PL"/>
        </a:p>
      </dgm:t>
    </dgm:pt>
    <dgm:pt modelId="{6BAA60CD-9613-4975-B838-4299ECC64807}">
      <dgm:prSet phldrT="[Tekst]" custT="1"/>
      <dgm:spPr>
        <a:solidFill>
          <a:srgbClr val="2B2769"/>
        </a:solidFill>
      </dgm:spPr>
      <dgm:t>
        <a:bodyPr/>
        <a:lstStyle/>
        <a:p>
          <a:r>
            <a:rPr lang="pl-PL" sz="2200" dirty="0">
              <a:solidFill>
                <a:schemeClr val="bg1"/>
              </a:solidFill>
            </a:rPr>
            <a:t>Przeprowadzenie inwestycji</a:t>
          </a:r>
          <a:endParaRPr lang="pl-PL" sz="2200" dirty="0"/>
        </a:p>
      </dgm:t>
    </dgm:pt>
    <dgm:pt modelId="{46DB66E7-6B75-4587-9BF4-1DCC642633AE}" type="parTrans" cxnId="{CB76D503-5956-4534-9BF9-D2A16C9AD1BB}">
      <dgm:prSet/>
      <dgm:spPr/>
      <dgm:t>
        <a:bodyPr/>
        <a:lstStyle/>
        <a:p>
          <a:endParaRPr lang="pl-PL"/>
        </a:p>
      </dgm:t>
    </dgm:pt>
    <dgm:pt modelId="{991C9844-5826-47C6-8156-96176508194F}" type="sibTrans" cxnId="{CB76D503-5956-4534-9BF9-D2A16C9AD1BB}">
      <dgm:prSet/>
      <dgm:spPr>
        <a:solidFill>
          <a:srgbClr val="768E8D"/>
        </a:solidFill>
      </dgm:spPr>
      <dgm:t>
        <a:bodyPr/>
        <a:lstStyle/>
        <a:p>
          <a:endParaRPr lang="pl-PL"/>
        </a:p>
      </dgm:t>
    </dgm:pt>
    <dgm:pt modelId="{B57A3511-701A-4C61-A9CC-A95885A5B84E}">
      <dgm:prSet phldrT="[Tekst]" custT="1"/>
      <dgm:spPr>
        <a:solidFill>
          <a:srgbClr val="2B2769"/>
        </a:solidFill>
      </dgm:spPr>
      <dgm:t>
        <a:bodyPr/>
        <a:lstStyle/>
        <a:p>
          <a:r>
            <a:rPr lang="pl-PL" sz="2200" dirty="0"/>
            <a:t>Działania powykonawcze</a:t>
          </a:r>
        </a:p>
      </dgm:t>
    </dgm:pt>
    <dgm:pt modelId="{F496A1F0-0DB0-4A03-AF60-4346C3D7B902}" type="parTrans" cxnId="{74EC3E04-772F-4EEF-8B4E-93ADD85D4247}">
      <dgm:prSet/>
      <dgm:spPr/>
      <dgm:t>
        <a:bodyPr/>
        <a:lstStyle/>
        <a:p>
          <a:endParaRPr lang="pl-PL"/>
        </a:p>
      </dgm:t>
    </dgm:pt>
    <dgm:pt modelId="{7EB60938-E28C-4B16-BC43-E1D179F24551}" type="sibTrans" cxnId="{74EC3E04-772F-4EEF-8B4E-93ADD85D4247}">
      <dgm:prSet/>
      <dgm:spPr/>
      <dgm:t>
        <a:bodyPr/>
        <a:lstStyle/>
        <a:p>
          <a:endParaRPr lang="pl-PL"/>
        </a:p>
      </dgm:t>
    </dgm:pt>
    <dgm:pt modelId="{BA8284C9-3F03-49CE-9570-C043B6672324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Analiza potrzeb i możliwości – wariantowy audyt energetyczny</a:t>
          </a:r>
        </a:p>
      </dgm:t>
    </dgm:pt>
    <dgm:pt modelId="{A2D9216F-AC66-4C21-97D6-5969F2F6DAD1}" type="parTrans" cxnId="{8CAF50EB-D69C-425F-8C51-DB34F01DC3BD}">
      <dgm:prSet/>
      <dgm:spPr/>
      <dgm:t>
        <a:bodyPr/>
        <a:lstStyle/>
        <a:p>
          <a:endParaRPr lang="pl-PL"/>
        </a:p>
      </dgm:t>
    </dgm:pt>
    <dgm:pt modelId="{7716D2EE-6FF0-4581-BB49-FCBE91C3B8D3}" type="sibTrans" cxnId="{8CAF50EB-D69C-425F-8C51-DB34F01DC3BD}">
      <dgm:prSet/>
      <dgm:spPr/>
      <dgm:t>
        <a:bodyPr/>
        <a:lstStyle/>
        <a:p>
          <a:endParaRPr lang="pl-PL"/>
        </a:p>
      </dgm:t>
    </dgm:pt>
    <dgm:pt modelId="{A442BE15-E827-45C3-98E3-DCC81C5F4FAB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Analiza wykonalności – studium wykonalności</a:t>
          </a:r>
        </a:p>
      </dgm:t>
    </dgm:pt>
    <dgm:pt modelId="{14A5F419-88C1-4CB4-A59D-9924FF0FF5E0}" type="parTrans" cxnId="{6B0C2084-5B31-4875-85E1-8861C28A2ABB}">
      <dgm:prSet/>
      <dgm:spPr/>
      <dgm:t>
        <a:bodyPr/>
        <a:lstStyle/>
        <a:p>
          <a:endParaRPr lang="pl-PL"/>
        </a:p>
      </dgm:t>
    </dgm:pt>
    <dgm:pt modelId="{486AFD6D-70FC-4032-A403-F22B5E45032E}" type="sibTrans" cxnId="{6B0C2084-5B31-4875-85E1-8861C28A2ABB}">
      <dgm:prSet/>
      <dgm:spPr/>
      <dgm:t>
        <a:bodyPr/>
        <a:lstStyle/>
        <a:p>
          <a:endParaRPr lang="pl-PL"/>
        </a:p>
      </dgm:t>
    </dgm:pt>
    <dgm:pt modelId="{51D85D01-D66C-46C5-AD2E-37D45895E708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Tworzenie zespołu realizacyjnego</a:t>
          </a:r>
        </a:p>
      </dgm:t>
    </dgm:pt>
    <dgm:pt modelId="{0839C093-2EB0-4841-B5C3-BD9A66237E6F}" type="parTrans" cxnId="{E4F82CF3-8AE7-4025-B58F-42FD904EDB20}">
      <dgm:prSet/>
      <dgm:spPr/>
      <dgm:t>
        <a:bodyPr/>
        <a:lstStyle/>
        <a:p>
          <a:endParaRPr lang="pl-PL"/>
        </a:p>
      </dgm:t>
    </dgm:pt>
    <dgm:pt modelId="{88C9A5B2-99C5-4C7D-8E25-804ACA594243}" type="sibTrans" cxnId="{E4F82CF3-8AE7-4025-B58F-42FD904EDB20}">
      <dgm:prSet/>
      <dgm:spPr/>
      <dgm:t>
        <a:bodyPr/>
        <a:lstStyle/>
        <a:p>
          <a:endParaRPr lang="pl-PL"/>
        </a:p>
      </dgm:t>
    </dgm:pt>
    <dgm:pt modelId="{B2DEDDDA-6BFD-486A-A8FD-D2C68120BF84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Pozyskiwanie finansowania</a:t>
          </a:r>
        </a:p>
      </dgm:t>
    </dgm:pt>
    <dgm:pt modelId="{210FFFEE-3E15-4FF8-9E38-4307A03594E9}" type="parTrans" cxnId="{A5386864-076B-4B8B-AF10-96473F2ED6E6}">
      <dgm:prSet/>
      <dgm:spPr/>
      <dgm:t>
        <a:bodyPr/>
        <a:lstStyle/>
        <a:p>
          <a:endParaRPr lang="pl-PL"/>
        </a:p>
      </dgm:t>
    </dgm:pt>
    <dgm:pt modelId="{ED80299A-8691-4035-887F-CE37B43A945F}" type="sibTrans" cxnId="{A5386864-076B-4B8B-AF10-96473F2ED6E6}">
      <dgm:prSet/>
      <dgm:spPr/>
      <dgm:t>
        <a:bodyPr/>
        <a:lstStyle/>
        <a:p>
          <a:endParaRPr lang="pl-PL"/>
        </a:p>
      </dgm:t>
    </dgm:pt>
    <dgm:pt modelId="{FF4B8155-4872-4FD9-84CB-8078BBA71EDC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Tworzenie szczegółowych planów realizacyjnych</a:t>
          </a:r>
        </a:p>
      </dgm:t>
    </dgm:pt>
    <dgm:pt modelId="{3EED57C2-AED8-4560-9C43-98D8BFCB13B6}" type="parTrans" cxnId="{75BC875A-7875-4F5F-9E9A-EFCF1870F2C7}">
      <dgm:prSet/>
      <dgm:spPr/>
      <dgm:t>
        <a:bodyPr/>
        <a:lstStyle/>
        <a:p>
          <a:endParaRPr lang="pl-PL"/>
        </a:p>
      </dgm:t>
    </dgm:pt>
    <dgm:pt modelId="{F300A92A-F799-404E-847B-27E2D5A76BF4}" type="sibTrans" cxnId="{75BC875A-7875-4F5F-9E9A-EFCF1870F2C7}">
      <dgm:prSet/>
      <dgm:spPr/>
      <dgm:t>
        <a:bodyPr/>
        <a:lstStyle/>
        <a:p>
          <a:endParaRPr lang="pl-PL"/>
        </a:p>
      </dgm:t>
    </dgm:pt>
    <dgm:pt modelId="{334273F4-2049-45C5-8A2C-94CF709AB47C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ct val="15000"/>
            </a:spcAft>
          </a:pPr>
          <a:r>
            <a:rPr lang="pl-PL" sz="1400" dirty="0">
              <a:solidFill>
                <a:schemeClr val="tx1"/>
              </a:solidFill>
            </a:rPr>
            <a:t>Wyłanianie wykonawców</a:t>
          </a:r>
        </a:p>
      </dgm:t>
    </dgm:pt>
    <dgm:pt modelId="{23D73053-FEE2-425E-85A8-1ACE2192792A}" type="parTrans" cxnId="{8C087F16-DEE2-427A-9EC3-C8402BB69D6B}">
      <dgm:prSet/>
      <dgm:spPr/>
      <dgm:t>
        <a:bodyPr/>
        <a:lstStyle/>
        <a:p>
          <a:endParaRPr lang="pl-PL"/>
        </a:p>
      </dgm:t>
    </dgm:pt>
    <dgm:pt modelId="{1D67DAD5-FA95-41AA-BD16-155B1A316FFE}" type="sibTrans" cxnId="{8C087F16-DEE2-427A-9EC3-C8402BB69D6B}">
      <dgm:prSet/>
      <dgm:spPr/>
      <dgm:t>
        <a:bodyPr/>
        <a:lstStyle/>
        <a:p>
          <a:endParaRPr lang="pl-PL"/>
        </a:p>
      </dgm:t>
    </dgm:pt>
    <dgm:pt modelId="{281DCA92-D345-411D-88C4-EBBCBA7C2E18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Wdrożenie struktury zarządzania wykonawstwem i struktury nadzoru</a:t>
          </a:r>
        </a:p>
      </dgm:t>
    </dgm:pt>
    <dgm:pt modelId="{791A28CC-A9BB-4830-B5A7-C62457239367}" type="parTrans" cxnId="{D38690AD-1EC5-4122-A6E4-997E9FABE101}">
      <dgm:prSet/>
      <dgm:spPr/>
      <dgm:t>
        <a:bodyPr/>
        <a:lstStyle/>
        <a:p>
          <a:endParaRPr lang="pl-PL"/>
        </a:p>
      </dgm:t>
    </dgm:pt>
    <dgm:pt modelId="{9226E0F1-C6AC-4EAC-AD25-458927B9E122}" type="sibTrans" cxnId="{D38690AD-1EC5-4122-A6E4-997E9FABE101}">
      <dgm:prSet/>
      <dgm:spPr/>
      <dgm:t>
        <a:bodyPr/>
        <a:lstStyle/>
        <a:p>
          <a:endParaRPr lang="pl-PL"/>
        </a:p>
      </dgm:t>
    </dgm:pt>
    <dgm:pt modelId="{98A1F259-006C-4206-B7EA-F370E3D1B0A9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Realizacja przedsięwzięć modernizacyjnych zgodnie z planem</a:t>
          </a:r>
        </a:p>
      </dgm:t>
    </dgm:pt>
    <dgm:pt modelId="{BC78B31A-937B-43AE-A2EA-0BBA2579764F}" type="parTrans" cxnId="{5422B01D-95CE-4A3A-9DA8-73A1E7BF01A0}">
      <dgm:prSet/>
      <dgm:spPr/>
      <dgm:t>
        <a:bodyPr/>
        <a:lstStyle/>
        <a:p>
          <a:endParaRPr lang="pl-PL"/>
        </a:p>
      </dgm:t>
    </dgm:pt>
    <dgm:pt modelId="{197E7600-9F3F-4F7E-8D39-446F14F79807}" type="sibTrans" cxnId="{5422B01D-95CE-4A3A-9DA8-73A1E7BF01A0}">
      <dgm:prSet/>
      <dgm:spPr/>
      <dgm:t>
        <a:bodyPr/>
        <a:lstStyle/>
        <a:p>
          <a:endParaRPr lang="pl-PL"/>
        </a:p>
      </dgm:t>
    </dgm:pt>
    <dgm:pt modelId="{0B21D949-2864-47F3-A451-319C79F479DF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ct val="15000"/>
            </a:spcAft>
          </a:pPr>
          <a:r>
            <a:rPr lang="pl-PL" sz="1400" dirty="0">
              <a:solidFill>
                <a:schemeClr val="tx1"/>
              </a:solidFill>
            </a:rPr>
            <a:t>Odbiór prac modernizacyjnych i wdrożenie eksploatacyjne</a:t>
          </a:r>
        </a:p>
      </dgm:t>
    </dgm:pt>
    <dgm:pt modelId="{4E9BFB4E-EC3C-478A-9E61-0042D1E14B4E}" type="parTrans" cxnId="{9BD1334C-C30E-45D3-858A-BB80C2656F67}">
      <dgm:prSet/>
      <dgm:spPr/>
      <dgm:t>
        <a:bodyPr/>
        <a:lstStyle/>
        <a:p>
          <a:endParaRPr lang="pl-PL"/>
        </a:p>
      </dgm:t>
    </dgm:pt>
    <dgm:pt modelId="{B0326BAB-8DF9-438C-A3D5-E256F12DCDDE}" type="sibTrans" cxnId="{9BD1334C-C30E-45D3-858A-BB80C2656F67}">
      <dgm:prSet/>
      <dgm:spPr/>
      <dgm:t>
        <a:bodyPr/>
        <a:lstStyle/>
        <a:p>
          <a:endParaRPr lang="pl-PL"/>
        </a:p>
      </dgm:t>
    </dgm:pt>
    <dgm:pt modelId="{916704D8-DDA4-45F7-A3AF-766DF7708770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Audyt powdrożeniowy</a:t>
          </a:r>
        </a:p>
      </dgm:t>
    </dgm:pt>
    <dgm:pt modelId="{C5FAC00F-1CBF-4E5D-A5D5-B6E6023B27A6}" type="parTrans" cxnId="{1046C7B9-82F6-431F-BDCF-FDE58957C04B}">
      <dgm:prSet/>
      <dgm:spPr/>
      <dgm:t>
        <a:bodyPr/>
        <a:lstStyle/>
        <a:p>
          <a:endParaRPr lang="pl-PL"/>
        </a:p>
      </dgm:t>
    </dgm:pt>
    <dgm:pt modelId="{98A28D16-4A97-46D6-B935-A4BC470A1C69}" type="sibTrans" cxnId="{1046C7B9-82F6-431F-BDCF-FDE58957C04B}">
      <dgm:prSet/>
      <dgm:spPr/>
      <dgm:t>
        <a:bodyPr/>
        <a:lstStyle/>
        <a:p>
          <a:endParaRPr lang="pl-PL"/>
        </a:p>
      </dgm:t>
    </dgm:pt>
    <dgm:pt modelId="{4DD05421-9186-409D-B61E-EC45057B3A8C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Rozliczenie zespołów wdrożeniowych</a:t>
          </a:r>
        </a:p>
      </dgm:t>
    </dgm:pt>
    <dgm:pt modelId="{D093FEBC-5D86-4F51-875E-0C35971EBBE3}" type="parTrans" cxnId="{8DFDBB74-9C5C-4DD8-8C06-C58377C775EA}">
      <dgm:prSet/>
      <dgm:spPr/>
      <dgm:t>
        <a:bodyPr/>
        <a:lstStyle/>
        <a:p>
          <a:endParaRPr lang="pl-PL"/>
        </a:p>
      </dgm:t>
    </dgm:pt>
    <dgm:pt modelId="{9DCCF2B9-2607-4D70-9863-BE4406B74B7F}" type="sibTrans" cxnId="{8DFDBB74-9C5C-4DD8-8C06-C58377C775EA}">
      <dgm:prSet/>
      <dgm:spPr/>
      <dgm:t>
        <a:bodyPr/>
        <a:lstStyle/>
        <a:p>
          <a:endParaRPr lang="pl-PL"/>
        </a:p>
      </dgm:t>
    </dgm:pt>
    <dgm:pt modelId="{4C565706-DD5D-4BAA-B095-F7C27841A336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pl-PL" sz="1400" dirty="0">
              <a:solidFill>
                <a:schemeClr val="tx1"/>
              </a:solidFill>
            </a:rPr>
            <a:t>Wdrożenie monitoringu eksploatacyjnego wdrożonych systemów</a:t>
          </a:r>
        </a:p>
      </dgm:t>
    </dgm:pt>
    <dgm:pt modelId="{9081C921-6001-4B64-81D9-90A67352A45B}" type="parTrans" cxnId="{2554E6D4-5189-4DAC-8921-61514A50C863}">
      <dgm:prSet/>
      <dgm:spPr/>
      <dgm:t>
        <a:bodyPr/>
        <a:lstStyle/>
        <a:p>
          <a:endParaRPr lang="pl-PL"/>
        </a:p>
      </dgm:t>
    </dgm:pt>
    <dgm:pt modelId="{28EAA871-BA86-4425-96B5-09526F2AE797}" type="sibTrans" cxnId="{2554E6D4-5189-4DAC-8921-61514A50C863}">
      <dgm:prSet/>
      <dgm:spPr/>
      <dgm:t>
        <a:bodyPr/>
        <a:lstStyle/>
        <a:p>
          <a:endParaRPr lang="pl-PL"/>
        </a:p>
      </dgm:t>
    </dgm:pt>
    <dgm:pt modelId="{C528CDD9-D8E5-4477-A926-55B463913A75}">
      <dgm:prSet custT="1"/>
      <dgm:spPr>
        <a:ln>
          <a:solidFill>
            <a:srgbClr val="2B2769"/>
          </a:solidFill>
        </a:ln>
      </dgm:spPr>
      <dgm:t>
        <a:bodyPr/>
        <a:lstStyle/>
        <a:p>
          <a:pPr>
            <a:spcAft>
              <a:spcPct val="15000"/>
            </a:spcAft>
          </a:pPr>
          <a:r>
            <a:rPr lang="pl-PL" sz="1400" dirty="0">
              <a:solidFill>
                <a:schemeClr val="tx1"/>
              </a:solidFill>
            </a:rPr>
            <a:t>Rozliczenie finansowania</a:t>
          </a:r>
        </a:p>
      </dgm:t>
    </dgm:pt>
    <dgm:pt modelId="{5A45CFEA-A05B-45EB-802B-5C9D2837C6E0}" type="parTrans" cxnId="{839654B6-6B4B-47F9-85B6-E00E0DF76E44}">
      <dgm:prSet/>
      <dgm:spPr/>
      <dgm:t>
        <a:bodyPr/>
        <a:lstStyle/>
        <a:p>
          <a:endParaRPr lang="pl-PL"/>
        </a:p>
      </dgm:t>
    </dgm:pt>
    <dgm:pt modelId="{18928AFB-59A7-48CA-AF74-7CAF537DE502}" type="sibTrans" cxnId="{839654B6-6B4B-47F9-85B6-E00E0DF76E44}">
      <dgm:prSet/>
      <dgm:spPr/>
      <dgm:t>
        <a:bodyPr/>
        <a:lstStyle/>
        <a:p>
          <a:endParaRPr lang="pl-PL"/>
        </a:p>
      </dgm:t>
    </dgm:pt>
    <dgm:pt modelId="{F78A21EA-34C6-4B25-8119-D75CF634E6F8}" type="pres">
      <dgm:prSet presAssocID="{91570D5F-9DE3-4E32-B66E-80FB2F0ACFB1}" presName="linearFlow" presStyleCnt="0">
        <dgm:presLayoutVars>
          <dgm:dir/>
          <dgm:animLvl val="lvl"/>
          <dgm:resizeHandles val="exact"/>
        </dgm:presLayoutVars>
      </dgm:prSet>
      <dgm:spPr/>
    </dgm:pt>
    <dgm:pt modelId="{A1469F62-4DBD-4BC8-9D50-FB2AC7D8ED28}" type="pres">
      <dgm:prSet presAssocID="{409B341E-E2DC-4A24-AE5B-24AC921FB98F}" presName="composite" presStyleCnt="0"/>
      <dgm:spPr/>
    </dgm:pt>
    <dgm:pt modelId="{6A2CA501-F8FF-4C24-9B38-5DC20BD77F13}" type="pres">
      <dgm:prSet presAssocID="{409B341E-E2DC-4A24-AE5B-24AC921FB98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472E77A-C1BA-46A0-90D6-78F79D44DFAE}" type="pres">
      <dgm:prSet presAssocID="{409B341E-E2DC-4A24-AE5B-24AC921FB98F}" presName="parSh" presStyleLbl="node1" presStyleIdx="0" presStyleCnt="3"/>
      <dgm:spPr/>
      <dgm:t>
        <a:bodyPr/>
        <a:lstStyle/>
        <a:p>
          <a:endParaRPr lang="pl-PL"/>
        </a:p>
      </dgm:t>
    </dgm:pt>
    <dgm:pt modelId="{36670FA9-53C0-4437-A920-804312ED7AFC}" type="pres">
      <dgm:prSet presAssocID="{409B341E-E2DC-4A24-AE5B-24AC921FB98F}" presName="desTx" presStyleLbl="fg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ABA3F9-F505-4475-9754-7F4A79031C75}" type="pres">
      <dgm:prSet presAssocID="{598280BF-7E82-49A7-A648-3999309C8A71}" presName="sibTrans" presStyleLbl="sibTrans2D1" presStyleIdx="0" presStyleCnt="2" custScaleX="133416"/>
      <dgm:spPr/>
      <dgm:t>
        <a:bodyPr/>
        <a:lstStyle/>
        <a:p>
          <a:endParaRPr lang="pl-PL"/>
        </a:p>
      </dgm:t>
    </dgm:pt>
    <dgm:pt modelId="{6C3BA0AA-5212-4111-AD31-B5FF3108F71C}" type="pres">
      <dgm:prSet presAssocID="{598280BF-7E82-49A7-A648-3999309C8A71}" presName="connTx" presStyleLbl="sibTrans2D1" presStyleIdx="0" presStyleCnt="2"/>
      <dgm:spPr/>
      <dgm:t>
        <a:bodyPr/>
        <a:lstStyle/>
        <a:p>
          <a:endParaRPr lang="pl-PL"/>
        </a:p>
      </dgm:t>
    </dgm:pt>
    <dgm:pt modelId="{2C5110B9-8E56-43CD-8BE6-3FE6C2403493}" type="pres">
      <dgm:prSet presAssocID="{6BAA60CD-9613-4975-B838-4299ECC64807}" presName="composite" presStyleCnt="0"/>
      <dgm:spPr/>
    </dgm:pt>
    <dgm:pt modelId="{6EDAA4A0-B50D-44A2-9270-44E93710FC58}" type="pres">
      <dgm:prSet presAssocID="{6BAA60CD-9613-4975-B838-4299ECC6480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A7D272-25FE-4605-A426-C2C113344D49}" type="pres">
      <dgm:prSet presAssocID="{6BAA60CD-9613-4975-B838-4299ECC64807}" presName="parSh" presStyleLbl="node1" presStyleIdx="1" presStyleCnt="3"/>
      <dgm:spPr/>
      <dgm:t>
        <a:bodyPr/>
        <a:lstStyle/>
        <a:p>
          <a:endParaRPr lang="pl-PL"/>
        </a:p>
      </dgm:t>
    </dgm:pt>
    <dgm:pt modelId="{D8F8D03C-9818-4914-AA07-B0752287BDD8}" type="pres">
      <dgm:prSet presAssocID="{6BAA60CD-9613-4975-B838-4299ECC64807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63E45E8-C563-4352-AE27-CBCA1C2637FA}" type="pres">
      <dgm:prSet presAssocID="{991C9844-5826-47C6-8156-96176508194F}" presName="sibTrans" presStyleLbl="sibTrans2D1" presStyleIdx="1" presStyleCnt="2" custScaleX="133416"/>
      <dgm:spPr/>
      <dgm:t>
        <a:bodyPr/>
        <a:lstStyle/>
        <a:p>
          <a:endParaRPr lang="pl-PL"/>
        </a:p>
      </dgm:t>
    </dgm:pt>
    <dgm:pt modelId="{43426B99-8D2F-4BCF-8F85-7B2D720BDEFD}" type="pres">
      <dgm:prSet presAssocID="{991C9844-5826-47C6-8156-96176508194F}" presName="connTx" presStyleLbl="sibTrans2D1" presStyleIdx="1" presStyleCnt="2"/>
      <dgm:spPr/>
      <dgm:t>
        <a:bodyPr/>
        <a:lstStyle/>
        <a:p>
          <a:endParaRPr lang="pl-PL"/>
        </a:p>
      </dgm:t>
    </dgm:pt>
    <dgm:pt modelId="{E9C69AE7-F3D4-4CD0-8F94-6F4AB93DD1CF}" type="pres">
      <dgm:prSet presAssocID="{B57A3511-701A-4C61-A9CC-A95885A5B84E}" presName="composite" presStyleCnt="0"/>
      <dgm:spPr/>
    </dgm:pt>
    <dgm:pt modelId="{C3C4C82C-DDAC-4DD3-AE38-E6A5E9A96353}" type="pres">
      <dgm:prSet presAssocID="{B57A3511-701A-4C61-A9CC-A95885A5B84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67E5DA-3DB2-4FA8-BC5D-7D7BE59FDE65}" type="pres">
      <dgm:prSet presAssocID="{B57A3511-701A-4C61-A9CC-A95885A5B84E}" presName="parSh" presStyleLbl="node1" presStyleIdx="2" presStyleCnt="3"/>
      <dgm:spPr/>
      <dgm:t>
        <a:bodyPr/>
        <a:lstStyle/>
        <a:p>
          <a:endParaRPr lang="pl-PL"/>
        </a:p>
      </dgm:t>
    </dgm:pt>
    <dgm:pt modelId="{95560B90-31CE-4136-A7B9-3B041A489A4B}" type="pres">
      <dgm:prSet presAssocID="{B57A3511-701A-4C61-A9CC-A95885A5B84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422B01D-95CE-4A3A-9DA8-73A1E7BF01A0}" srcId="{6BAA60CD-9613-4975-B838-4299ECC64807}" destId="{98A1F259-006C-4206-B7EA-F370E3D1B0A9}" srcOrd="1" destOrd="0" parTransId="{BC78B31A-937B-43AE-A2EA-0BBA2579764F}" sibTransId="{197E7600-9F3F-4F7E-8D39-446F14F79807}"/>
    <dgm:cxn modelId="{F1EFBD2C-2349-4E89-94BD-FF8CE9F425FE}" type="presOf" srcId="{98A1F259-006C-4206-B7EA-F370E3D1B0A9}" destId="{D8F8D03C-9818-4914-AA07-B0752287BDD8}" srcOrd="0" destOrd="1" presId="urn:microsoft.com/office/officeart/2005/8/layout/process3"/>
    <dgm:cxn modelId="{2554E6D4-5189-4DAC-8921-61514A50C863}" srcId="{B57A3511-701A-4C61-A9CC-A95885A5B84E}" destId="{4C565706-DD5D-4BAA-B095-F7C27841A336}" srcOrd="2" destOrd="0" parTransId="{9081C921-6001-4B64-81D9-90A67352A45B}" sibTransId="{28EAA871-BA86-4425-96B5-09526F2AE797}"/>
    <dgm:cxn modelId="{71CE0A00-D22F-4E32-B202-DCC880A36FF1}" type="presOf" srcId="{BA8284C9-3F03-49CE-9570-C043B6672324}" destId="{36670FA9-53C0-4437-A920-804312ED7AFC}" srcOrd="0" destOrd="0" presId="urn:microsoft.com/office/officeart/2005/8/layout/process3"/>
    <dgm:cxn modelId="{50F6891B-B29E-47A7-A3C8-0A114484874C}" type="presOf" srcId="{C528CDD9-D8E5-4477-A926-55B463913A75}" destId="{95560B90-31CE-4136-A7B9-3B041A489A4B}" srcOrd="0" destOrd="3" presId="urn:microsoft.com/office/officeart/2005/8/layout/process3"/>
    <dgm:cxn modelId="{453C6CC6-E11E-4806-B849-E2BAF95ABE02}" type="presOf" srcId="{4DD05421-9186-409D-B61E-EC45057B3A8C}" destId="{95560B90-31CE-4136-A7B9-3B041A489A4B}" srcOrd="0" destOrd="1" presId="urn:microsoft.com/office/officeart/2005/8/layout/process3"/>
    <dgm:cxn modelId="{1046C7B9-82F6-431F-BDCF-FDE58957C04B}" srcId="{B57A3511-701A-4C61-A9CC-A95885A5B84E}" destId="{916704D8-DDA4-45F7-A3AF-766DF7708770}" srcOrd="0" destOrd="0" parTransId="{C5FAC00F-1CBF-4E5D-A5D5-B6E6023B27A6}" sibTransId="{98A28D16-4A97-46D6-B935-A4BC470A1C69}"/>
    <dgm:cxn modelId="{6B0C2084-5B31-4875-85E1-8861C28A2ABB}" srcId="{409B341E-E2DC-4A24-AE5B-24AC921FB98F}" destId="{A442BE15-E827-45C3-98E3-DCC81C5F4FAB}" srcOrd="1" destOrd="0" parTransId="{14A5F419-88C1-4CB4-A59D-9924FF0FF5E0}" sibTransId="{486AFD6D-70FC-4032-A403-F22B5E45032E}"/>
    <dgm:cxn modelId="{E50BD0BF-AD68-48E1-994B-CFCCDC44B875}" type="presOf" srcId="{0B21D949-2864-47F3-A451-319C79F479DF}" destId="{D8F8D03C-9818-4914-AA07-B0752287BDD8}" srcOrd="0" destOrd="2" presId="urn:microsoft.com/office/officeart/2005/8/layout/process3"/>
    <dgm:cxn modelId="{CD91663C-6E02-4E15-BAF4-E3BBB3A2EDE3}" type="presOf" srcId="{991C9844-5826-47C6-8156-96176508194F}" destId="{E63E45E8-C563-4352-AE27-CBCA1C2637FA}" srcOrd="0" destOrd="0" presId="urn:microsoft.com/office/officeart/2005/8/layout/process3"/>
    <dgm:cxn modelId="{5D9FF438-87B9-4085-BF7B-BA6867FA9E56}" type="presOf" srcId="{A442BE15-E827-45C3-98E3-DCC81C5F4FAB}" destId="{36670FA9-53C0-4437-A920-804312ED7AFC}" srcOrd="0" destOrd="1" presId="urn:microsoft.com/office/officeart/2005/8/layout/process3"/>
    <dgm:cxn modelId="{3A5EB631-CE53-4AE6-95C9-3BBB05F79F77}" type="presOf" srcId="{51D85D01-D66C-46C5-AD2E-37D45895E708}" destId="{36670FA9-53C0-4437-A920-804312ED7AFC}" srcOrd="0" destOrd="2" presId="urn:microsoft.com/office/officeart/2005/8/layout/process3"/>
    <dgm:cxn modelId="{74EC3E04-772F-4EEF-8B4E-93ADD85D4247}" srcId="{91570D5F-9DE3-4E32-B66E-80FB2F0ACFB1}" destId="{B57A3511-701A-4C61-A9CC-A95885A5B84E}" srcOrd="2" destOrd="0" parTransId="{F496A1F0-0DB0-4A03-AF60-4346C3D7B902}" sibTransId="{7EB60938-E28C-4B16-BC43-E1D179F24551}"/>
    <dgm:cxn modelId="{5DCCC94C-08C2-4B91-9DC8-81439200F12E}" type="presOf" srcId="{598280BF-7E82-49A7-A648-3999309C8A71}" destId="{C7ABA3F9-F505-4475-9754-7F4A79031C75}" srcOrd="0" destOrd="0" presId="urn:microsoft.com/office/officeart/2005/8/layout/process3"/>
    <dgm:cxn modelId="{9BD1334C-C30E-45D3-858A-BB80C2656F67}" srcId="{6BAA60CD-9613-4975-B838-4299ECC64807}" destId="{0B21D949-2864-47F3-A451-319C79F479DF}" srcOrd="2" destOrd="0" parTransId="{4E9BFB4E-EC3C-478A-9E61-0042D1E14B4E}" sibTransId="{B0326BAB-8DF9-438C-A3D5-E256F12DCDDE}"/>
    <dgm:cxn modelId="{6B60120B-B085-48CB-828F-C578E72CD901}" type="presOf" srcId="{B57A3511-701A-4C61-A9CC-A95885A5B84E}" destId="{C3C4C82C-DDAC-4DD3-AE38-E6A5E9A96353}" srcOrd="0" destOrd="0" presId="urn:microsoft.com/office/officeart/2005/8/layout/process3"/>
    <dgm:cxn modelId="{8CAF50EB-D69C-425F-8C51-DB34F01DC3BD}" srcId="{409B341E-E2DC-4A24-AE5B-24AC921FB98F}" destId="{BA8284C9-3F03-49CE-9570-C043B6672324}" srcOrd="0" destOrd="0" parTransId="{A2D9216F-AC66-4C21-97D6-5969F2F6DAD1}" sibTransId="{7716D2EE-6FF0-4581-BB49-FCBE91C3B8D3}"/>
    <dgm:cxn modelId="{9AD9573D-A962-45FD-BF84-BA7513F85484}" type="presOf" srcId="{281DCA92-D345-411D-88C4-EBBCBA7C2E18}" destId="{D8F8D03C-9818-4914-AA07-B0752287BDD8}" srcOrd="0" destOrd="0" presId="urn:microsoft.com/office/officeart/2005/8/layout/process3"/>
    <dgm:cxn modelId="{A5386864-076B-4B8B-AF10-96473F2ED6E6}" srcId="{409B341E-E2DC-4A24-AE5B-24AC921FB98F}" destId="{B2DEDDDA-6BFD-486A-A8FD-D2C68120BF84}" srcOrd="3" destOrd="0" parTransId="{210FFFEE-3E15-4FF8-9E38-4307A03594E9}" sibTransId="{ED80299A-8691-4035-887F-CE37B43A945F}"/>
    <dgm:cxn modelId="{75BC875A-7875-4F5F-9E9A-EFCF1870F2C7}" srcId="{409B341E-E2DC-4A24-AE5B-24AC921FB98F}" destId="{FF4B8155-4872-4FD9-84CB-8078BBA71EDC}" srcOrd="4" destOrd="0" parTransId="{3EED57C2-AED8-4560-9C43-98D8BFCB13B6}" sibTransId="{F300A92A-F799-404E-847B-27E2D5A76BF4}"/>
    <dgm:cxn modelId="{AA1BE304-50AE-42D9-8DB0-A88906547F03}" type="presOf" srcId="{91570D5F-9DE3-4E32-B66E-80FB2F0ACFB1}" destId="{F78A21EA-34C6-4B25-8119-D75CF634E6F8}" srcOrd="0" destOrd="0" presId="urn:microsoft.com/office/officeart/2005/8/layout/process3"/>
    <dgm:cxn modelId="{0725CBA6-A111-4E3A-926B-F82957ADCB7B}" type="presOf" srcId="{991C9844-5826-47C6-8156-96176508194F}" destId="{43426B99-8D2F-4BCF-8F85-7B2D720BDEFD}" srcOrd="1" destOrd="0" presId="urn:microsoft.com/office/officeart/2005/8/layout/process3"/>
    <dgm:cxn modelId="{174209FC-5816-4F9E-B41E-FFDDA2AB6483}" type="presOf" srcId="{4C565706-DD5D-4BAA-B095-F7C27841A336}" destId="{95560B90-31CE-4136-A7B9-3B041A489A4B}" srcOrd="0" destOrd="2" presId="urn:microsoft.com/office/officeart/2005/8/layout/process3"/>
    <dgm:cxn modelId="{E6BD9C9F-D326-4839-88E3-1238A57E158B}" type="presOf" srcId="{6BAA60CD-9613-4975-B838-4299ECC64807}" destId="{94A7D272-25FE-4605-A426-C2C113344D49}" srcOrd="1" destOrd="0" presId="urn:microsoft.com/office/officeart/2005/8/layout/process3"/>
    <dgm:cxn modelId="{82E271F4-9FCB-4626-A3F4-36A81F72CFBC}" srcId="{91570D5F-9DE3-4E32-B66E-80FB2F0ACFB1}" destId="{409B341E-E2DC-4A24-AE5B-24AC921FB98F}" srcOrd="0" destOrd="0" parTransId="{B404C1BC-1FF6-480D-8463-751942E1935F}" sibTransId="{598280BF-7E82-49A7-A648-3999309C8A71}"/>
    <dgm:cxn modelId="{3E5D9465-269A-4DE5-9C9B-5C44AFE1646C}" type="presOf" srcId="{B2DEDDDA-6BFD-486A-A8FD-D2C68120BF84}" destId="{36670FA9-53C0-4437-A920-804312ED7AFC}" srcOrd="0" destOrd="3" presId="urn:microsoft.com/office/officeart/2005/8/layout/process3"/>
    <dgm:cxn modelId="{D38690AD-1EC5-4122-A6E4-997E9FABE101}" srcId="{6BAA60CD-9613-4975-B838-4299ECC64807}" destId="{281DCA92-D345-411D-88C4-EBBCBA7C2E18}" srcOrd="0" destOrd="0" parTransId="{791A28CC-A9BB-4830-B5A7-C62457239367}" sibTransId="{9226E0F1-C6AC-4EAC-AD25-458927B9E122}"/>
    <dgm:cxn modelId="{26F59C39-92EF-4E7B-AC46-173B5EC97603}" type="presOf" srcId="{334273F4-2049-45C5-8A2C-94CF709AB47C}" destId="{36670FA9-53C0-4437-A920-804312ED7AFC}" srcOrd="0" destOrd="5" presId="urn:microsoft.com/office/officeart/2005/8/layout/process3"/>
    <dgm:cxn modelId="{3EEC4C49-D2BE-4258-9D47-243AC1C75692}" type="presOf" srcId="{409B341E-E2DC-4A24-AE5B-24AC921FB98F}" destId="{6A2CA501-F8FF-4C24-9B38-5DC20BD77F13}" srcOrd="0" destOrd="0" presId="urn:microsoft.com/office/officeart/2005/8/layout/process3"/>
    <dgm:cxn modelId="{77D61A78-2349-4B8E-AB5D-70CB4D2AB093}" type="presOf" srcId="{FF4B8155-4872-4FD9-84CB-8078BBA71EDC}" destId="{36670FA9-53C0-4437-A920-804312ED7AFC}" srcOrd="0" destOrd="4" presId="urn:microsoft.com/office/officeart/2005/8/layout/process3"/>
    <dgm:cxn modelId="{2F4147FD-5692-4EEC-AE11-F22485A3AC75}" type="presOf" srcId="{598280BF-7E82-49A7-A648-3999309C8A71}" destId="{6C3BA0AA-5212-4111-AD31-B5FF3108F71C}" srcOrd="1" destOrd="0" presId="urn:microsoft.com/office/officeart/2005/8/layout/process3"/>
    <dgm:cxn modelId="{8DFDBB74-9C5C-4DD8-8C06-C58377C775EA}" srcId="{B57A3511-701A-4C61-A9CC-A95885A5B84E}" destId="{4DD05421-9186-409D-B61E-EC45057B3A8C}" srcOrd="1" destOrd="0" parTransId="{D093FEBC-5D86-4F51-875E-0C35971EBBE3}" sibTransId="{9DCCF2B9-2607-4D70-9863-BE4406B74B7F}"/>
    <dgm:cxn modelId="{839654B6-6B4B-47F9-85B6-E00E0DF76E44}" srcId="{B57A3511-701A-4C61-A9CC-A95885A5B84E}" destId="{C528CDD9-D8E5-4477-A926-55B463913A75}" srcOrd="3" destOrd="0" parTransId="{5A45CFEA-A05B-45EB-802B-5C9D2837C6E0}" sibTransId="{18928AFB-59A7-48CA-AF74-7CAF537DE502}"/>
    <dgm:cxn modelId="{5216D7BE-79AF-4EA1-9F27-3A2874EE988B}" type="presOf" srcId="{916704D8-DDA4-45F7-A3AF-766DF7708770}" destId="{95560B90-31CE-4136-A7B9-3B041A489A4B}" srcOrd="0" destOrd="0" presId="urn:microsoft.com/office/officeart/2005/8/layout/process3"/>
    <dgm:cxn modelId="{E4F82CF3-8AE7-4025-B58F-42FD904EDB20}" srcId="{409B341E-E2DC-4A24-AE5B-24AC921FB98F}" destId="{51D85D01-D66C-46C5-AD2E-37D45895E708}" srcOrd="2" destOrd="0" parTransId="{0839C093-2EB0-4841-B5C3-BD9A66237E6F}" sibTransId="{88C9A5B2-99C5-4C7D-8E25-804ACA594243}"/>
    <dgm:cxn modelId="{CB76D503-5956-4534-9BF9-D2A16C9AD1BB}" srcId="{91570D5F-9DE3-4E32-B66E-80FB2F0ACFB1}" destId="{6BAA60CD-9613-4975-B838-4299ECC64807}" srcOrd="1" destOrd="0" parTransId="{46DB66E7-6B75-4587-9BF4-1DCC642633AE}" sibTransId="{991C9844-5826-47C6-8156-96176508194F}"/>
    <dgm:cxn modelId="{1A3B3B1C-6BD4-4FC2-A718-AD049E79C001}" type="presOf" srcId="{409B341E-E2DC-4A24-AE5B-24AC921FB98F}" destId="{D472E77A-C1BA-46A0-90D6-78F79D44DFAE}" srcOrd="1" destOrd="0" presId="urn:microsoft.com/office/officeart/2005/8/layout/process3"/>
    <dgm:cxn modelId="{AFD304BA-B97A-4C37-85B3-16B3301A12D8}" type="presOf" srcId="{6BAA60CD-9613-4975-B838-4299ECC64807}" destId="{6EDAA4A0-B50D-44A2-9270-44E93710FC58}" srcOrd="0" destOrd="0" presId="urn:microsoft.com/office/officeart/2005/8/layout/process3"/>
    <dgm:cxn modelId="{8C087F16-DEE2-427A-9EC3-C8402BB69D6B}" srcId="{409B341E-E2DC-4A24-AE5B-24AC921FB98F}" destId="{334273F4-2049-45C5-8A2C-94CF709AB47C}" srcOrd="5" destOrd="0" parTransId="{23D73053-FEE2-425E-85A8-1ACE2192792A}" sibTransId="{1D67DAD5-FA95-41AA-BD16-155B1A316FFE}"/>
    <dgm:cxn modelId="{42E0BD07-E01E-47AD-BAB5-1664B850A9D3}" type="presOf" srcId="{B57A3511-701A-4C61-A9CC-A95885A5B84E}" destId="{5F67E5DA-3DB2-4FA8-BC5D-7D7BE59FDE65}" srcOrd="1" destOrd="0" presId="urn:microsoft.com/office/officeart/2005/8/layout/process3"/>
    <dgm:cxn modelId="{0723F1B6-3ED3-498B-9EC1-C946DF144BC8}" type="presParOf" srcId="{F78A21EA-34C6-4B25-8119-D75CF634E6F8}" destId="{A1469F62-4DBD-4BC8-9D50-FB2AC7D8ED28}" srcOrd="0" destOrd="0" presId="urn:microsoft.com/office/officeart/2005/8/layout/process3"/>
    <dgm:cxn modelId="{B4134F93-9B96-4D32-B29C-ACA319B7D6E3}" type="presParOf" srcId="{A1469F62-4DBD-4BC8-9D50-FB2AC7D8ED28}" destId="{6A2CA501-F8FF-4C24-9B38-5DC20BD77F13}" srcOrd="0" destOrd="0" presId="urn:microsoft.com/office/officeart/2005/8/layout/process3"/>
    <dgm:cxn modelId="{70CBD0BC-7DEA-4FCB-8285-7761A543232A}" type="presParOf" srcId="{A1469F62-4DBD-4BC8-9D50-FB2AC7D8ED28}" destId="{D472E77A-C1BA-46A0-90D6-78F79D44DFAE}" srcOrd="1" destOrd="0" presId="urn:microsoft.com/office/officeart/2005/8/layout/process3"/>
    <dgm:cxn modelId="{CBE13B5E-4021-4712-B6C2-340E76D4A398}" type="presParOf" srcId="{A1469F62-4DBD-4BC8-9D50-FB2AC7D8ED28}" destId="{36670FA9-53C0-4437-A920-804312ED7AFC}" srcOrd="2" destOrd="0" presId="urn:microsoft.com/office/officeart/2005/8/layout/process3"/>
    <dgm:cxn modelId="{F3F7F2E3-306A-4466-A9D0-52C5DE69D6FE}" type="presParOf" srcId="{F78A21EA-34C6-4B25-8119-D75CF634E6F8}" destId="{C7ABA3F9-F505-4475-9754-7F4A79031C75}" srcOrd="1" destOrd="0" presId="urn:microsoft.com/office/officeart/2005/8/layout/process3"/>
    <dgm:cxn modelId="{4463BA61-B065-4EFA-B3E6-4B3243B1594B}" type="presParOf" srcId="{C7ABA3F9-F505-4475-9754-7F4A79031C75}" destId="{6C3BA0AA-5212-4111-AD31-B5FF3108F71C}" srcOrd="0" destOrd="0" presId="urn:microsoft.com/office/officeart/2005/8/layout/process3"/>
    <dgm:cxn modelId="{741805BD-2CCE-4FC4-9D1D-595D6E0B3352}" type="presParOf" srcId="{F78A21EA-34C6-4B25-8119-D75CF634E6F8}" destId="{2C5110B9-8E56-43CD-8BE6-3FE6C2403493}" srcOrd="2" destOrd="0" presId="urn:microsoft.com/office/officeart/2005/8/layout/process3"/>
    <dgm:cxn modelId="{FACA0341-CE5D-411E-9E5B-D59D3B7E5E72}" type="presParOf" srcId="{2C5110B9-8E56-43CD-8BE6-3FE6C2403493}" destId="{6EDAA4A0-B50D-44A2-9270-44E93710FC58}" srcOrd="0" destOrd="0" presId="urn:microsoft.com/office/officeart/2005/8/layout/process3"/>
    <dgm:cxn modelId="{54931B02-1201-4E5D-9B01-1AA669B50B3C}" type="presParOf" srcId="{2C5110B9-8E56-43CD-8BE6-3FE6C2403493}" destId="{94A7D272-25FE-4605-A426-C2C113344D49}" srcOrd="1" destOrd="0" presId="urn:microsoft.com/office/officeart/2005/8/layout/process3"/>
    <dgm:cxn modelId="{29FA9702-A0CA-422F-8770-2B93831B8F25}" type="presParOf" srcId="{2C5110B9-8E56-43CD-8BE6-3FE6C2403493}" destId="{D8F8D03C-9818-4914-AA07-B0752287BDD8}" srcOrd="2" destOrd="0" presId="urn:microsoft.com/office/officeart/2005/8/layout/process3"/>
    <dgm:cxn modelId="{ED5E631B-704B-4E2D-B9CF-E56290342032}" type="presParOf" srcId="{F78A21EA-34C6-4B25-8119-D75CF634E6F8}" destId="{E63E45E8-C563-4352-AE27-CBCA1C2637FA}" srcOrd="3" destOrd="0" presId="urn:microsoft.com/office/officeart/2005/8/layout/process3"/>
    <dgm:cxn modelId="{ECB707BC-5F9D-4521-B159-BD0A26AA7180}" type="presParOf" srcId="{E63E45E8-C563-4352-AE27-CBCA1C2637FA}" destId="{43426B99-8D2F-4BCF-8F85-7B2D720BDEFD}" srcOrd="0" destOrd="0" presId="urn:microsoft.com/office/officeart/2005/8/layout/process3"/>
    <dgm:cxn modelId="{DF68E509-5D2A-4490-A7C8-018EB3597E29}" type="presParOf" srcId="{F78A21EA-34C6-4B25-8119-D75CF634E6F8}" destId="{E9C69AE7-F3D4-4CD0-8F94-6F4AB93DD1CF}" srcOrd="4" destOrd="0" presId="urn:microsoft.com/office/officeart/2005/8/layout/process3"/>
    <dgm:cxn modelId="{AE61A25A-5B96-45C5-AC22-3138D0CBF878}" type="presParOf" srcId="{E9C69AE7-F3D4-4CD0-8F94-6F4AB93DD1CF}" destId="{C3C4C82C-DDAC-4DD3-AE38-E6A5E9A96353}" srcOrd="0" destOrd="0" presId="urn:microsoft.com/office/officeart/2005/8/layout/process3"/>
    <dgm:cxn modelId="{724B084E-EC14-455D-92C8-81F422AD6373}" type="presParOf" srcId="{E9C69AE7-F3D4-4CD0-8F94-6F4AB93DD1CF}" destId="{5F67E5DA-3DB2-4FA8-BC5D-7D7BE59FDE65}" srcOrd="1" destOrd="0" presId="urn:microsoft.com/office/officeart/2005/8/layout/process3"/>
    <dgm:cxn modelId="{923BC8E8-0AEA-482E-AB19-D6E9BEA4E356}" type="presParOf" srcId="{E9C69AE7-F3D4-4CD0-8F94-6F4AB93DD1CF}" destId="{95560B90-31CE-4136-A7B9-3B041A489A4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FA7EFB-98FD-41E0-B30F-DEBF3341C551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43426F4-5248-4AA7-BD92-561D9E276A71}">
      <dgm:prSet phldrT="[Tekst]"/>
      <dgm:spPr>
        <a:solidFill>
          <a:srgbClr val="375722"/>
        </a:solidFill>
        <a:ln>
          <a:noFill/>
        </a:ln>
      </dgm:spPr>
      <dgm:t>
        <a:bodyPr/>
        <a:lstStyle/>
        <a:p>
          <a:endParaRPr lang="pl-PL" dirty="0"/>
        </a:p>
        <a:p>
          <a:r>
            <a:rPr lang="pl-PL" dirty="0"/>
            <a:t>Właściciele budynków</a:t>
          </a:r>
        </a:p>
      </dgm:t>
    </dgm:pt>
    <dgm:pt modelId="{F4F69EED-93F8-4964-A035-3D4E3F30C941}" type="parTrans" cxnId="{EE6EA2EF-3600-443D-B94A-57F1F2C36FB4}">
      <dgm:prSet/>
      <dgm:spPr/>
      <dgm:t>
        <a:bodyPr/>
        <a:lstStyle/>
        <a:p>
          <a:endParaRPr lang="pl-PL"/>
        </a:p>
      </dgm:t>
    </dgm:pt>
    <dgm:pt modelId="{0EFFA42C-FF08-4734-AA57-16819D8230CB}" type="sibTrans" cxnId="{EE6EA2EF-3600-443D-B94A-57F1F2C36FB4}">
      <dgm:prSet/>
      <dgm:spPr/>
      <dgm:t>
        <a:bodyPr/>
        <a:lstStyle/>
        <a:p>
          <a:endParaRPr lang="pl-PL"/>
        </a:p>
      </dgm:t>
    </dgm:pt>
    <dgm:pt modelId="{85A08B49-7CE1-4224-900C-6D1166A06980}">
      <dgm:prSet phldrT="[Tekst]" custT="1"/>
      <dgm:spPr>
        <a:solidFill>
          <a:srgbClr val="E9A451"/>
        </a:solidFill>
        <a:ln>
          <a:noFill/>
        </a:ln>
      </dgm:spPr>
      <dgm:t>
        <a:bodyPr/>
        <a:lstStyle/>
        <a:p>
          <a:r>
            <a:rPr lang="pl-PL" sz="1800" dirty="0"/>
            <a:t>Gmina</a:t>
          </a:r>
        </a:p>
      </dgm:t>
    </dgm:pt>
    <dgm:pt modelId="{ED90862C-57C0-4AD6-9729-D4A42E18F0A6}" type="parTrans" cxnId="{F2E28A9A-D34E-408D-A966-2173019B6986}">
      <dgm:prSet/>
      <dgm:spPr/>
      <dgm:t>
        <a:bodyPr/>
        <a:lstStyle/>
        <a:p>
          <a:endParaRPr lang="pl-PL"/>
        </a:p>
      </dgm:t>
    </dgm:pt>
    <dgm:pt modelId="{F8839B7E-FD57-499E-98F4-426D61E3C8DB}" type="sibTrans" cxnId="{F2E28A9A-D34E-408D-A966-2173019B6986}">
      <dgm:prSet/>
      <dgm:spPr/>
      <dgm:t>
        <a:bodyPr/>
        <a:lstStyle/>
        <a:p>
          <a:endParaRPr lang="pl-PL"/>
        </a:p>
      </dgm:t>
    </dgm:pt>
    <dgm:pt modelId="{29E9D204-0E42-4B4F-9504-F0AD8CFC5D48}">
      <dgm:prSet phldrT="[Tekst]" custT="1"/>
      <dgm:spPr>
        <a:solidFill>
          <a:srgbClr val="F8C032"/>
        </a:solidFill>
        <a:ln>
          <a:noFill/>
        </a:ln>
      </dgm:spPr>
      <dgm:t>
        <a:bodyPr/>
        <a:lstStyle/>
        <a:p>
          <a:r>
            <a:rPr lang="pl-PL" sz="1200" dirty="0"/>
            <a:t>Wykonawcy</a:t>
          </a:r>
          <a:br>
            <a:rPr lang="pl-PL" sz="1200" dirty="0"/>
          </a:br>
          <a:r>
            <a:rPr lang="pl-PL" sz="1200" dirty="0"/>
            <a:t>(w tym ESCO)</a:t>
          </a:r>
        </a:p>
      </dgm:t>
    </dgm:pt>
    <dgm:pt modelId="{DCDC70E2-6233-412D-9EC8-187502A53666}" type="parTrans" cxnId="{3EC0869F-89DD-449B-9629-3E6C2CCA0B82}">
      <dgm:prSet/>
      <dgm:spPr/>
      <dgm:t>
        <a:bodyPr/>
        <a:lstStyle/>
        <a:p>
          <a:endParaRPr lang="pl-PL"/>
        </a:p>
      </dgm:t>
    </dgm:pt>
    <dgm:pt modelId="{57DA0758-2ECF-44AF-9667-E58BF1BC64B1}" type="sibTrans" cxnId="{3EC0869F-89DD-449B-9629-3E6C2CCA0B82}">
      <dgm:prSet/>
      <dgm:spPr/>
      <dgm:t>
        <a:bodyPr/>
        <a:lstStyle/>
        <a:p>
          <a:endParaRPr lang="pl-PL"/>
        </a:p>
      </dgm:t>
    </dgm:pt>
    <dgm:pt modelId="{F1F74369-7A9D-4FA7-9BF1-2A1DC71552FD}">
      <dgm:prSet phldrT="[Tekst]" custT="1"/>
      <dgm:spPr>
        <a:solidFill>
          <a:srgbClr val="4372C5"/>
        </a:solidFill>
        <a:ln>
          <a:noFill/>
        </a:ln>
      </dgm:spPr>
      <dgm:t>
        <a:bodyPr/>
        <a:lstStyle/>
        <a:p>
          <a:r>
            <a:rPr lang="pl-PL" sz="1100" dirty="0"/>
            <a:t>Doradcy energetyczni</a:t>
          </a:r>
        </a:p>
      </dgm:t>
    </dgm:pt>
    <dgm:pt modelId="{1319AB52-ACC0-4CA5-8D13-09D7EB4856C6}" type="parTrans" cxnId="{95E95956-5DE6-497B-B9B2-B83CF8A75436}">
      <dgm:prSet/>
      <dgm:spPr/>
      <dgm:t>
        <a:bodyPr/>
        <a:lstStyle/>
        <a:p>
          <a:endParaRPr lang="pl-PL"/>
        </a:p>
      </dgm:t>
    </dgm:pt>
    <dgm:pt modelId="{BA8406E6-A957-4336-BC90-C7D90DCF0CF0}" type="sibTrans" cxnId="{95E95956-5DE6-497B-B9B2-B83CF8A75436}">
      <dgm:prSet/>
      <dgm:spPr/>
      <dgm:t>
        <a:bodyPr/>
        <a:lstStyle/>
        <a:p>
          <a:endParaRPr lang="pl-PL"/>
        </a:p>
      </dgm:t>
    </dgm:pt>
    <dgm:pt modelId="{0EBFE1F7-7A74-4CB3-A024-843590865729}">
      <dgm:prSet/>
      <dgm:spPr>
        <a:solidFill>
          <a:srgbClr val="768E8D"/>
        </a:solidFill>
        <a:ln>
          <a:noFill/>
        </a:ln>
      </dgm:spPr>
      <dgm:t>
        <a:bodyPr/>
        <a:lstStyle/>
        <a:p>
          <a:r>
            <a:rPr lang="pl-PL" dirty="0"/>
            <a:t>Dostawcy paliw i energii</a:t>
          </a:r>
        </a:p>
      </dgm:t>
    </dgm:pt>
    <dgm:pt modelId="{A60851BB-CA64-4B1C-BAD9-6C61F63E8B86}" type="parTrans" cxnId="{149CE41F-6C8B-4FAA-BC79-1E2CAE0834D3}">
      <dgm:prSet/>
      <dgm:spPr/>
      <dgm:t>
        <a:bodyPr/>
        <a:lstStyle/>
        <a:p>
          <a:endParaRPr lang="pl-PL"/>
        </a:p>
      </dgm:t>
    </dgm:pt>
    <dgm:pt modelId="{43286481-CC35-48A7-8D9C-7372CEE00CDA}" type="sibTrans" cxnId="{149CE41F-6C8B-4FAA-BC79-1E2CAE0834D3}">
      <dgm:prSet/>
      <dgm:spPr/>
      <dgm:t>
        <a:bodyPr/>
        <a:lstStyle/>
        <a:p>
          <a:endParaRPr lang="pl-PL"/>
        </a:p>
      </dgm:t>
    </dgm:pt>
    <dgm:pt modelId="{F529D34D-EE69-4C6F-BFF6-97D9E17AC361}">
      <dgm:prSet custT="1"/>
      <dgm:spPr>
        <a:solidFill>
          <a:srgbClr val="2B2769"/>
        </a:solidFill>
        <a:ln>
          <a:noFill/>
        </a:ln>
      </dgm:spPr>
      <dgm:t>
        <a:bodyPr/>
        <a:lstStyle/>
        <a:p>
          <a:r>
            <a:rPr lang="pl-PL" sz="1100" dirty="0"/>
            <a:t>Źródła finansowania</a:t>
          </a:r>
        </a:p>
      </dgm:t>
    </dgm:pt>
    <dgm:pt modelId="{B7C56D1C-9C11-4F9A-9E5B-EB54BA76F7C3}" type="parTrans" cxnId="{2FC0AB17-08D2-4A4D-A8F7-2AC25599F98A}">
      <dgm:prSet/>
      <dgm:spPr/>
      <dgm:t>
        <a:bodyPr/>
        <a:lstStyle/>
        <a:p>
          <a:endParaRPr lang="pl-PL"/>
        </a:p>
      </dgm:t>
    </dgm:pt>
    <dgm:pt modelId="{378E71B0-542D-49CC-AB89-C8D2CB3775BA}" type="sibTrans" cxnId="{2FC0AB17-08D2-4A4D-A8F7-2AC25599F98A}">
      <dgm:prSet/>
      <dgm:spPr/>
      <dgm:t>
        <a:bodyPr/>
        <a:lstStyle/>
        <a:p>
          <a:endParaRPr lang="pl-PL"/>
        </a:p>
      </dgm:t>
    </dgm:pt>
    <dgm:pt modelId="{8AC5E522-157E-4796-816A-F4279BFFE9D2}">
      <dgm:prSet custT="1"/>
      <dgm:spPr>
        <a:solidFill>
          <a:srgbClr val="5A9BD6"/>
        </a:solidFill>
        <a:ln>
          <a:noFill/>
        </a:ln>
      </dgm:spPr>
      <dgm:t>
        <a:bodyPr/>
        <a:lstStyle/>
        <a:p>
          <a:r>
            <a:rPr lang="pl-PL" sz="1400" dirty="0"/>
            <a:t>NGO, inicjatywy lokalne</a:t>
          </a:r>
        </a:p>
      </dgm:t>
    </dgm:pt>
    <dgm:pt modelId="{89EE27C8-7093-4160-9FE0-61C69392D26A}" type="parTrans" cxnId="{714E67D2-A0D4-489C-A900-A565A0F12009}">
      <dgm:prSet/>
      <dgm:spPr/>
      <dgm:t>
        <a:bodyPr/>
        <a:lstStyle/>
        <a:p>
          <a:endParaRPr lang="pl-PL"/>
        </a:p>
      </dgm:t>
    </dgm:pt>
    <dgm:pt modelId="{45F902D7-8709-46C5-BC0B-4308E5A51BEF}" type="sibTrans" cxnId="{714E67D2-A0D4-489C-A900-A565A0F12009}">
      <dgm:prSet/>
      <dgm:spPr/>
      <dgm:t>
        <a:bodyPr/>
        <a:lstStyle/>
        <a:p>
          <a:endParaRPr lang="pl-PL"/>
        </a:p>
      </dgm:t>
    </dgm:pt>
    <dgm:pt modelId="{7C6CD05D-CDDC-4C2F-8954-A375D1F9C531}" type="pres">
      <dgm:prSet presAssocID="{EAFA7EFB-98FD-41E0-B30F-DEBF3341C55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22B10FA-1823-436D-ABBF-B9A38F17029B}" type="pres">
      <dgm:prSet presAssocID="{443426F4-5248-4AA7-BD92-561D9E276A71}" presName="singleCycle" presStyleCnt="0"/>
      <dgm:spPr/>
    </dgm:pt>
    <dgm:pt modelId="{5FEA5D35-8ACB-4557-833A-4A5D2B9775E0}" type="pres">
      <dgm:prSet presAssocID="{443426F4-5248-4AA7-BD92-561D9E276A71}" presName="singleCenter" presStyleLbl="node1" presStyleIdx="0" presStyleCnt="7" custScaleX="82474" custScaleY="82474">
        <dgm:presLayoutVars>
          <dgm:chMax val="7"/>
          <dgm:chPref val="7"/>
        </dgm:presLayoutVars>
      </dgm:prSet>
      <dgm:spPr/>
      <dgm:t>
        <a:bodyPr/>
        <a:lstStyle/>
        <a:p>
          <a:endParaRPr lang="pl-PL"/>
        </a:p>
      </dgm:t>
    </dgm:pt>
    <dgm:pt modelId="{7C22F637-5FE6-4DBC-82A0-BDFBD5247E51}" type="pres">
      <dgm:prSet presAssocID="{ED90862C-57C0-4AD6-9729-D4A42E18F0A6}" presName="Name56" presStyleLbl="parChTrans1D2" presStyleIdx="0" presStyleCnt="6"/>
      <dgm:spPr/>
      <dgm:t>
        <a:bodyPr/>
        <a:lstStyle/>
        <a:p>
          <a:endParaRPr lang="pl-PL"/>
        </a:p>
      </dgm:t>
    </dgm:pt>
    <dgm:pt modelId="{EC8AD719-445F-4A7A-9153-4496A0FC9016}" type="pres">
      <dgm:prSet presAssocID="{85A08B49-7CE1-4224-900C-6D1166A06980}" presName="text0" presStyleLbl="node1" presStyleIdx="1" presStyleCnt="7" custScaleX="123096" custScaleY="123096" custRadScaleRad="100002" custRadScaleInc="134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2D3BE7-D034-4F0C-954F-D44D636DDAD3}" type="pres">
      <dgm:prSet presAssocID="{DCDC70E2-6233-412D-9EC8-187502A53666}" presName="Name56" presStyleLbl="parChTrans1D2" presStyleIdx="1" presStyleCnt="6"/>
      <dgm:spPr/>
      <dgm:t>
        <a:bodyPr/>
        <a:lstStyle/>
        <a:p>
          <a:endParaRPr lang="pl-PL"/>
        </a:p>
      </dgm:t>
    </dgm:pt>
    <dgm:pt modelId="{CA32EEFB-BF8E-4BAD-BB8C-A23C30CE8587}" type="pres">
      <dgm:prSet presAssocID="{29E9D204-0E42-4B4F-9504-F0AD8CFC5D48}" presName="text0" presStyleLbl="node1" presStyleIdx="2" presStyleCnt="7" custScaleX="123096" custScaleY="123096" custRadScaleRad="94599" custRadScaleInc="140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3FA6FA-CA69-46A1-BA18-FADC09EF4BA6}" type="pres">
      <dgm:prSet presAssocID="{1319AB52-ACC0-4CA5-8D13-09D7EB4856C6}" presName="Name56" presStyleLbl="parChTrans1D2" presStyleIdx="2" presStyleCnt="6"/>
      <dgm:spPr/>
      <dgm:t>
        <a:bodyPr/>
        <a:lstStyle/>
        <a:p>
          <a:endParaRPr lang="pl-PL"/>
        </a:p>
      </dgm:t>
    </dgm:pt>
    <dgm:pt modelId="{2B213004-4587-4914-B5A6-913ECED664F8}" type="pres">
      <dgm:prSet presAssocID="{F1F74369-7A9D-4FA7-9BF1-2A1DC71552FD}" presName="text0" presStyleLbl="node1" presStyleIdx="3" presStyleCnt="7" custScaleX="123096" custScaleY="123096" custRadScaleRad="99546" custRadScaleInc="5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1CD461-A188-447B-A08D-E5627325B0DE}" type="pres">
      <dgm:prSet presAssocID="{A60851BB-CA64-4B1C-BAD9-6C61F63E8B86}" presName="Name56" presStyleLbl="parChTrans1D2" presStyleIdx="3" presStyleCnt="6"/>
      <dgm:spPr/>
      <dgm:t>
        <a:bodyPr/>
        <a:lstStyle/>
        <a:p>
          <a:endParaRPr lang="pl-PL"/>
        </a:p>
      </dgm:t>
    </dgm:pt>
    <dgm:pt modelId="{1D598730-BAA1-48AE-BB6A-1BD836FB7848}" type="pres">
      <dgm:prSet presAssocID="{0EBFE1F7-7A74-4CB3-A024-843590865729}" presName="text0" presStyleLbl="node1" presStyleIdx="4" presStyleCnt="7" custScaleX="123096" custScaleY="123096" custRadScaleRad="797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A06E41-C288-4A9C-847B-DDC6D432B8A9}" type="pres">
      <dgm:prSet presAssocID="{B7C56D1C-9C11-4F9A-9E5B-EB54BA76F7C3}" presName="Name56" presStyleLbl="parChTrans1D2" presStyleIdx="4" presStyleCnt="6"/>
      <dgm:spPr/>
      <dgm:t>
        <a:bodyPr/>
        <a:lstStyle/>
        <a:p>
          <a:endParaRPr lang="pl-PL"/>
        </a:p>
      </dgm:t>
    </dgm:pt>
    <dgm:pt modelId="{DEE2C33E-DA93-4745-BF7E-085E6DE9B5AF}" type="pres">
      <dgm:prSet presAssocID="{F529D34D-EE69-4C6F-BFF6-97D9E17AC361}" presName="text0" presStyleLbl="node1" presStyleIdx="5" presStyleCnt="7" custScaleX="123096" custScaleY="123096" custRadScaleRad="99251" custRadScaleInc="42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69AF84-CB2B-49E3-BD61-E69B7F500F18}" type="pres">
      <dgm:prSet presAssocID="{89EE27C8-7093-4160-9FE0-61C69392D26A}" presName="Name56" presStyleLbl="parChTrans1D2" presStyleIdx="5" presStyleCnt="6"/>
      <dgm:spPr/>
      <dgm:t>
        <a:bodyPr/>
        <a:lstStyle/>
        <a:p>
          <a:endParaRPr lang="pl-PL"/>
        </a:p>
      </dgm:t>
    </dgm:pt>
    <dgm:pt modelId="{83E56B2C-C1F1-4759-B524-5F1A5C2F87CA}" type="pres">
      <dgm:prSet presAssocID="{8AC5E522-157E-4796-816A-F4279BFFE9D2}" presName="text0" presStyleLbl="node1" presStyleIdx="6" presStyleCnt="7" custScaleX="123096" custScaleY="123096" custRadScaleRad="94323" custRadScaleInc="-1496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28193D9-0729-492B-91EF-08EC9E0F9518}" type="presOf" srcId="{F529D34D-EE69-4C6F-BFF6-97D9E17AC361}" destId="{DEE2C33E-DA93-4745-BF7E-085E6DE9B5AF}" srcOrd="0" destOrd="0" presId="urn:microsoft.com/office/officeart/2008/layout/RadialCluster"/>
    <dgm:cxn modelId="{6D9FB82E-D838-4B3F-A914-797E9BE51DB3}" type="presOf" srcId="{B7C56D1C-9C11-4F9A-9E5B-EB54BA76F7C3}" destId="{49A06E41-C288-4A9C-847B-DDC6D432B8A9}" srcOrd="0" destOrd="0" presId="urn:microsoft.com/office/officeart/2008/layout/RadialCluster"/>
    <dgm:cxn modelId="{658C80A7-BFE9-429A-ADF3-8865A7815E6F}" type="presOf" srcId="{EAFA7EFB-98FD-41E0-B30F-DEBF3341C551}" destId="{7C6CD05D-CDDC-4C2F-8954-A375D1F9C531}" srcOrd="0" destOrd="0" presId="urn:microsoft.com/office/officeart/2008/layout/RadialCluster"/>
    <dgm:cxn modelId="{F2E28A9A-D34E-408D-A966-2173019B6986}" srcId="{443426F4-5248-4AA7-BD92-561D9E276A71}" destId="{85A08B49-7CE1-4224-900C-6D1166A06980}" srcOrd="0" destOrd="0" parTransId="{ED90862C-57C0-4AD6-9729-D4A42E18F0A6}" sibTransId="{F8839B7E-FD57-499E-98F4-426D61E3C8DB}"/>
    <dgm:cxn modelId="{E5E5BDB8-703B-41C6-B575-C296B6681AF6}" type="presOf" srcId="{DCDC70E2-6233-412D-9EC8-187502A53666}" destId="{AD2D3BE7-D034-4F0C-954F-D44D636DDAD3}" srcOrd="0" destOrd="0" presId="urn:microsoft.com/office/officeart/2008/layout/RadialCluster"/>
    <dgm:cxn modelId="{9F4149DE-E689-4846-AB63-328B055E12CC}" type="presOf" srcId="{89EE27C8-7093-4160-9FE0-61C69392D26A}" destId="{DF69AF84-CB2B-49E3-BD61-E69B7F500F18}" srcOrd="0" destOrd="0" presId="urn:microsoft.com/office/officeart/2008/layout/RadialCluster"/>
    <dgm:cxn modelId="{42DD6D59-3AD5-48D4-B68E-E9C36FA3D443}" type="presOf" srcId="{0EBFE1F7-7A74-4CB3-A024-843590865729}" destId="{1D598730-BAA1-48AE-BB6A-1BD836FB7848}" srcOrd="0" destOrd="0" presId="urn:microsoft.com/office/officeart/2008/layout/RadialCluster"/>
    <dgm:cxn modelId="{3DFD7A78-54D5-4CD1-9EB2-C33EDD2734BB}" type="presOf" srcId="{ED90862C-57C0-4AD6-9729-D4A42E18F0A6}" destId="{7C22F637-5FE6-4DBC-82A0-BDFBD5247E51}" srcOrd="0" destOrd="0" presId="urn:microsoft.com/office/officeart/2008/layout/RadialCluster"/>
    <dgm:cxn modelId="{30DE569B-1D29-40BB-AD8C-407741228974}" type="presOf" srcId="{1319AB52-ACC0-4CA5-8D13-09D7EB4856C6}" destId="{ED3FA6FA-CA69-46A1-BA18-FADC09EF4BA6}" srcOrd="0" destOrd="0" presId="urn:microsoft.com/office/officeart/2008/layout/RadialCluster"/>
    <dgm:cxn modelId="{714E67D2-A0D4-489C-A900-A565A0F12009}" srcId="{443426F4-5248-4AA7-BD92-561D9E276A71}" destId="{8AC5E522-157E-4796-816A-F4279BFFE9D2}" srcOrd="5" destOrd="0" parTransId="{89EE27C8-7093-4160-9FE0-61C69392D26A}" sibTransId="{45F902D7-8709-46C5-BC0B-4308E5A51BEF}"/>
    <dgm:cxn modelId="{BA0AC58B-D8FC-4BAF-8587-211D4FF15409}" type="presOf" srcId="{F1F74369-7A9D-4FA7-9BF1-2A1DC71552FD}" destId="{2B213004-4587-4914-B5A6-913ECED664F8}" srcOrd="0" destOrd="0" presId="urn:microsoft.com/office/officeart/2008/layout/RadialCluster"/>
    <dgm:cxn modelId="{A96662AF-1798-4B52-A7B7-152FE88DC0D1}" type="presOf" srcId="{A60851BB-CA64-4B1C-BAD9-6C61F63E8B86}" destId="{AC1CD461-A188-447B-A08D-E5627325B0DE}" srcOrd="0" destOrd="0" presId="urn:microsoft.com/office/officeart/2008/layout/RadialCluster"/>
    <dgm:cxn modelId="{2425144D-1A34-483B-82D7-228A96FD5598}" type="presOf" srcId="{85A08B49-7CE1-4224-900C-6D1166A06980}" destId="{EC8AD719-445F-4A7A-9153-4496A0FC9016}" srcOrd="0" destOrd="0" presId="urn:microsoft.com/office/officeart/2008/layout/RadialCluster"/>
    <dgm:cxn modelId="{2FC0AB17-08D2-4A4D-A8F7-2AC25599F98A}" srcId="{443426F4-5248-4AA7-BD92-561D9E276A71}" destId="{F529D34D-EE69-4C6F-BFF6-97D9E17AC361}" srcOrd="4" destOrd="0" parTransId="{B7C56D1C-9C11-4F9A-9E5B-EB54BA76F7C3}" sibTransId="{378E71B0-542D-49CC-AB89-C8D2CB3775BA}"/>
    <dgm:cxn modelId="{3EC0869F-89DD-449B-9629-3E6C2CCA0B82}" srcId="{443426F4-5248-4AA7-BD92-561D9E276A71}" destId="{29E9D204-0E42-4B4F-9504-F0AD8CFC5D48}" srcOrd="1" destOrd="0" parTransId="{DCDC70E2-6233-412D-9EC8-187502A53666}" sibTransId="{57DA0758-2ECF-44AF-9667-E58BF1BC64B1}"/>
    <dgm:cxn modelId="{007B6935-5BFE-40A5-8136-196A4D5191E1}" type="presOf" srcId="{8AC5E522-157E-4796-816A-F4279BFFE9D2}" destId="{83E56B2C-C1F1-4759-B524-5F1A5C2F87CA}" srcOrd="0" destOrd="0" presId="urn:microsoft.com/office/officeart/2008/layout/RadialCluster"/>
    <dgm:cxn modelId="{95E95956-5DE6-497B-B9B2-B83CF8A75436}" srcId="{443426F4-5248-4AA7-BD92-561D9E276A71}" destId="{F1F74369-7A9D-4FA7-9BF1-2A1DC71552FD}" srcOrd="2" destOrd="0" parTransId="{1319AB52-ACC0-4CA5-8D13-09D7EB4856C6}" sibTransId="{BA8406E6-A957-4336-BC90-C7D90DCF0CF0}"/>
    <dgm:cxn modelId="{182E6F5E-071C-4628-B15A-B3484C93C772}" type="presOf" srcId="{29E9D204-0E42-4B4F-9504-F0AD8CFC5D48}" destId="{CA32EEFB-BF8E-4BAD-BB8C-A23C30CE8587}" srcOrd="0" destOrd="0" presId="urn:microsoft.com/office/officeart/2008/layout/RadialCluster"/>
    <dgm:cxn modelId="{6A636F6D-047E-427E-96A1-50BBC5E3D851}" type="presOf" srcId="{443426F4-5248-4AA7-BD92-561D9E276A71}" destId="{5FEA5D35-8ACB-4557-833A-4A5D2B9775E0}" srcOrd="0" destOrd="0" presId="urn:microsoft.com/office/officeart/2008/layout/RadialCluster"/>
    <dgm:cxn modelId="{149CE41F-6C8B-4FAA-BC79-1E2CAE0834D3}" srcId="{443426F4-5248-4AA7-BD92-561D9E276A71}" destId="{0EBFE1F7-7A74-4CB3-A024-843590865729}" srcOrd="3" destOrd="0" parTransId="{A60851BB-CA64-4B1C-BAD9-6C61F63E8B86}" sibTransId="{43286481-CC35-48A7-8D9C-7372CEE00CDA}"/>
    <dgm:cxn modelId="{EE6EA2EF-3600-443D-B94A-57F1F2C36FB4}" srcId="{EAFA7EFB-98FD-41E0-B30F-DEBF3341C551}" destId="{443426F4-5248-4AA7-BD92-561D9E276A71}" srcOrd="0" destOrd="0" parTransId="{F4F69EED-93F8-4964-A035-3D4E3F30C941}" sibTransId="{0EFFA42C-FF08-4734-AA57-16819D8230CB}"/>
    <dgm:cxn modelId="{92E44D44-958F-436A-A64B-53D152710A81}" type="presParOf" srcId="{7C6CD05D-CDDC-4C2F-8954-A375D1F9C531}" destId="{522B10FA-1823-436D-ABBF-B9A38F17029B}" srcOrd="0" destOrd="0" presId="urn:microsoft.com/office/officeart/2008/layout/RadialCluster"/>
    <dgm:cxn modelId="{C4B485FB-2D4E-4B87-80C5-B69E2CFF0815}" type="presParOf" srcId="{522B10FA-1823-436D-ABBF-B9A38F17029B}" destId="{5FEA5D35-8ACB-4557-833A-4A5D2B9775E0}" srcOrd="0" destOrd="0" presId="urn:microsoft.com/office/officeart/2008/layout/RadialCluster"/>
    <dgm:cxn modelId="{D08AA2A2-32B1-423C-95E6-FEA0FC132C1B}" type="presParOf" srcId="{522B10FA-1823-436D-ABBF-B9A38F17029B}" destId="{7C22F637-5FE6-4DBC-82A0-BDFBD5247E51}" srcOrd="1" destOrd="0" presId="urn:microsoft.com/office/officeart/2008/layout/RadialCluster"/>
    <dgm:cxn modelId="{09594023-1AB7-474D-BB22-B031466AC554}" type="presParOf" srcId="{522B10FA-1823-436D-ABBF-B9A38F17029B}" destId="{EC8AD719-445F-4A7A-9153-4496A0FC9016}" srcOrd="2" destOrd="0" presId="urn:microsoft.com/office/officeart/2008/layout/RadialCluster"/>
    <dgm:cxn modelId="{22BECA94-FF94-401E-A078-6B6BA6184B0B}" type="presParOf" srcId="{522B10FA-1823-436D-ABBF-B9A38F17029B}" destId="{AD2D3BE7-D034-4F0C-954F-D44D636DDAD3}" srcOrd="3" destOrd="0" presId="urn:microsoft.com/office/officeart/2008/layout/RadialCluster"/>
    <dgm:cxn modelId="{9B1FE905-DC4E-4D4C-9156-50BEAB6E353D}" type="presParOf" srcId="{522B10FA-1823-436D-ABBF-B9A38F17029B}" destId="{CA32EEFB-BF8E-4BAD-BB8C-A23C30CE8587}" srcOrd="4" destOrd="0" presId="urn:microsoft.com/office/officeart/2008/layout/RadialCluster"/>
    <dgm:cxn modelId="{F5CE5313-DF04-4897-BFAD-E72F8E01CA7C}" type="presParOf" srcId="{522B10FA-1823-436D-ABBF-B9A38F17029B}" destId="{ED3FA6FA-CA69-46A1-BA18-FADC09EF4BA6}" srcOrd="5" destOrd="0" presId="urn:microsoft.com/office/officeart/2008/layout/RadialCluster"/>
    <dgm:cxn modelId="{D2E17469-0FBF-4ACF-A2AD-FEC8FE2A74CC}" type="presParOf" srcId="{522B10FA-1823-436D-ABBF-B9A38F17029B}" destId="{2B213004-4587-4914-B5A6-913ECED664F8}" srcOrd="6" destOrd="0" presId="urn:microsoft.com/office/officeart/2008/layout/RadialCluster"/>
    <dgm:cxn modelId="{4873E786-910A-4BE6-9F46-6F96BB2847C2}" type="presParOf" srcId="{522B10FA-1823-436D-ABBF-B9A38F17029B}" destId="{AC1CD461-A188-447B-A08D-E5627325B0DE}" srcOrd="7" destOrd="0" presId="urn:microsoft.com/office/officeart/2008/layout/RadialCluster"/>
    <dgm:cxn modelId="{7129E798-27F9-4154-8BAD-3A54DF98AD94}" type="presParOf" srcId="{522B10FA-1823-436D-ABBF-B9A38F17029B}" destId="{1D598730-BAA1-48AE-BB6A-1BD836FB7848}" srcOrd="8" destOrd="0" presId="urn:microsoft.com/office/officeart/2008/layout/RadialCluster"/>
    <dgm:cxn modelId="{D2D369CB-DDC5-4F57-BD43-76CEC15CCE5E}" type="presParOf" srcId="{522B10FA-1823-436D-ABBF-B9A38F17029B}" destId="{49A06E41-C288-4A9C-847B-DDC6D432B8A9}" srcOrd="9" destOrd="0" presId="urn:microsoft.com/office/officeart/2008/layout/RadialCluster"/>
    <dgm:cxn modelId="{B5BB1799-638E-4A10-A731-15E3636CCBAA}" type="presParOf" srcId="{522B10FA-1823-436D-ABBF-B9A38F17029B}" destId="{DEE2C33E-DA93-4745-BF7E-085E6DE9B5AF}" srcOrd="10" destOrd="0" presId="urn:microsoft.com/office/officeart/2008/layout/RadialCluster"/>
    <dgm:cxn modelId="{A76CB500-E31D-48C8-9B4A-72E05C458C83}" type="presParOf" srcId="{522B10FA-1823-436D-ABBF-B9A38F17029B}" destId="{DF69AF84-CB2B-49E3-BD61-E69B7F500F18}" srcOrd="11" destOrd="0" presId="urn:microsoft.com/office/officeart/2008/layout/RadialCluster"/>
    <dgm:cxn modelId="{93A16039-5BEE-4270-BB0E-96DC3A7C286C}" type="presParOf" srcId="{522B10FA-1823-436D-ABBF-B9A38F17029B}" destId="{83E56B2C-C1F1-4759-B524-5F1A5C2F87CA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A7EFB-98FD-41E0-B30F-DEBF3341C551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43426F4-5248-4AA7-BD92-561D9E276A71}">
      <dgm:prSet phldrT="[Tekst]"/>
      <dgm:spPr>
        <a:solidFill>
          <a:srgbClr val="375722"/>
        </a:solidFill>
        <a:ln>
          <a:noFill/>
        </a:ln>
      </dgm:spPr>
      <dgm:t>
        <a:bodyPr/>
        <a:lstStyle/>
        <a:p>
          <a:endParaRPr lang="pl-PL" dirty="0"/>
        </a:p>
        <a:p>
          <a:r>
            <a:rPr lang="pl-PL" dirty="0"/>
            <a:t>Właściciele budynków</a:t>
          </a:r>
        </a:p>
      </dgm:t>
    </dgm:pt>
    <dgm:pt modelId="{F4F69EED-93F8-4964-A035-3D4E3F30C941}" type="parTrans" cxnId="{EE6EA2EF-3600-443D-B94A-57F1F2C36FB4}">
      <dgm:prSet/>
      <dgm:spPr/>
      <dgm:t>
        <a:bodyPr/>
        <a:lstStyle/>
        <a:p>
          <a:endParaRPr lang="pl-PL"/>
        </a:p>
      </dgm:t>
    </dgm:pt>
    <dgm:pt modelId="{0EFFA42C-FF08-4734-AA57-16819D8230CB}" type="sibTrans" cxnId="{EE6EA2EF-3600-443D-B94A-57F1F2C36FB4}">
      <dgm:prSet/>
      <dgm:spPr/>
      <dgm:t>
        <a:bodyPr/>
        <a:lstStyle/>
        <a:p>
          <a:endParaRPr lang="pl-PL"/>
        </a:p>
      </dgm:t>
    </dgm:pt>
    <dgm:pt modelId="{85A08B49-7CE1-4224-900C-6D1166A06980}">
      <dgm:prSet phldrT="[Tekst]" custT="1"/>
      <dgm:spPr>
        <a:solidFill>
          <a:srgbClr val="E9A451"/>
        </a:solidFill>
        <a:ln>
          <a:noFill/>
        </a:ln>
      </dgm:spPr>
      <dgm:t>
        <a:bodyPr/>
        <a:lstStyle/>
        <a:p>
          <a:r>
            <a:rPr lang="pl-PL" sz="1200" dirty="0"/>
            <a:t>Niepubliczny</a:t>
          </a:r>
          <a:br>
            <a:rPr lang="pl-PL" sz="1200" dirty="0"/>
          </a:br>
          <a:r>
            <a:rPr lang="pl-PL" sz="1200" dirty="0"/>
            <a:t>operator</a:t>
          </a:r>
        </a:p>
      </dgm:t>
    </dgm:pt>
    <dgm:pt modelId="{ED90862C-57C0-4AD6-9729-D4A42E18F0A6}" type="parTrans" cxnId="{F2E28A9A-D34E-408D-A966-2173019B6986}">
      <dgm:prSet/>
      <dgm:spPr/>
      <dgm:t>
        <a:bodyPr/>
        <a:lstStyle/>
        <a:p>
          <a:endParaRPr lang="pl-PL"/>
        </a:p>
      </dgm:t>
    </dgm:pt>
    <dgm:pt modelId="{F8839B7E-FD57-499E-98F4-426D61E3C8DB}" type="sibTrans" cxnId="{F2E28A9A-D34E-408D-A966-2173019B6986}">
      <dgm:prSet/>
      <dgm:spPr/>
      <dgm:t>
        <a:bodyPr/>
        <a:lstStyle/>
        <a:p>
          <a:endParaRPr lang="pl-PL"/>
        </a:p>
      </dgm:t>
    </dgm:pt>
    <dgm:pt modelId="{29E9D204-0E42-4B4F-9504-F0AD8CFC5D48}">
      <dgm:prSet phldrT="[Tekst]" custT="1"/>
      <dgm:spPr>
        <a:solidFill>
          <a:srgbClr val="F8C032"/>
        </a:solidFill>
        <a:ln>
          <a:noFill/>
        </a:ln>
      </dgm:spPr>
      <dgm:t>
        <a:bodyPr/>
        <a:lstStyle/>
        <a:p>
          <a:r>
            <a:rPr lang="pl-PL" sz="1200" dirty="0"/>
            <a:t>Wykonawcy</a:t>
          </a:r>
          <a:br>
            <a:rPr lang="pl-PL" sz="1200" dirty="0"/>
          </a:br>
          <a:r>
            <a:rPr lang="pl-PL" sz="1200" dirty="0"/>
            <a:t>(w tym ESCO)</a:t>
          </a:r>
        </a:p>
      </dgm:t>
    </dgm:pt>
    <dgm:pt modelId="{DCDC70E2-6233-412D-9EC8-187502A53666}" type="parTrans" cxnId="{3EC0869F-89DD-449B-9629-3E6C2CCA0B82}">
      <dgm:prSet/>
      <dgm:spPr/>
      <dgm:t>
        <a:bodyPr/>
        <a:lstStyle/>
        <a:p>
          <a:endParaRPr lang="pl-PL"/>
        </a:p>
      </dgm:t>
    </dgm:pt>
    <dgm:pt modelId="{57DA0758-2ECF-44AF-9667-E58BF1BC64B1}" type="sibTrans" cxnId="{3EC0869F-89DD-449B-9629-3E6C2CCA0B82}">
      <dgm:prSet/>
      <dgm:spPr/>
      <dgm:t>
        <a:bodyPr/>
        <a:lstStyle/>
        <a:p>
          <a:endParaRPr lang="pl-PL"/>
        </a:p>
      </dgm:t>
    </dgm:pt>
    <dgm:pt modelId="{F1F74369-7A9D-4FA7-9BF1-2A1DC71552FD}">
      <dgm:prSet phldrT="[Tekst]" custT="1"/>
      <dgm:spPr>
        <a:solidFill>
          <a:srgbClr val="4372C5"/>
        </a:solidFill>
        <a:ln>
          <a:noFill/>
        </a:ln>
      </dgm:spPr>
      <dgm:t>
        <a:bodyPr/>
        <a:lstStyle/>
        <a:p>
          <a:r>
            <a:rPr lang="pl-PL" sz="1100" dirty="0"/>
            <a:t>Doradcy energetyczni</a:t>
          </a:r>
        </a:p>
      </dgm:t>
    </dgm:pt>
    <dgm:pt modelId="{1319AB52-ACC0-4CA5-8D13-09D7EB4856C6}" type="parTrans" cxnId="{95E95956-5DE6-497B-B9B2-B83CF8A75436}">
      <dgm:prSet/>
      <dgm:spPr/>
      <dgm:t>
        <a:bodyPr/>
        <a:lstStyle/>
        <a:p>
          <a:endParaRPr lang="pl-PL"/>
        </a:p>
      </dgm:t>
    </dgm:pt>
    <dgm:pt modelId="{BA8406E6-A957-4336-BC90-C7D90DCF0CF0}" type="sibTrans" cxnId="{95E95956-5DE6-497B-B9B2-B83CF8A75436}">
      <dgm:prSet/>
      <dgm:spPr/>
      <dgm:t>
        <a:bodyPr/>
        <a:lstStyle/>
        <a:p>
          <a:endParaRPr lang="pl-PL"/>
        </a:p>
      </dgm:t>
    </dgm:pt>
    <dgm:pt modelId="{0EBFE1F7-7A74-4CB3-A024-843590865729}">
      <dgm:prSet/>
      <dgm:spPr>
        <a:solidFill>
          <a:srgbClr val="768E8D"/>
        </a:solidFill>
        <a:ln>
          <a:noFill/>
        </a:ln>
      </dgm:spPr>
      <dgm:t>
        <a:bodyPr/>
        <a:lstStyle/>
        <a:p>
          <a:r>
            <a:rPr lang="pl-PL" dirty="0"/>
            <a:t>Dostawcy paliw i energii</a:t>
          </a:r>
        </a:p>
      </dgm:t>
    </dgm:pt>
    <dgm:pt modelId="{A60851BB-CA64-4B1C-BAD9-6C61F63E8B86}" type="parTrans" cxnId="{149CE41F-6C8B-4FAA-BC79-1E2CAE0834D3}">
      <dgm:prSet/>
      <dgm:spPr/>
      <dgm:t>
        <a:bodyPr/>
        <a:lstStyle/>
        <a:p>
          <a:endParaRPr lang="pl-PL"/>
        </a:p>
      </dgm:t>
    </dgm:pt>
    <dgm:pt modelId="{43286481-CC35-48A7-8D9C-7372CEE00CDA}" type="sibTrans" cxnId="{149CE41F-6C8B-4FAA-BC79-1E2CAE0834D3}">
      <dgm:prSet/>
      <dgm:spPr/>
      <dgm:t>
        <a:bodyPr/>
        <a:lstStyle/>
        <a:p>
          <a:endParaRPr lang="pl-PL"/>
        </a:p>
      </dgm:t>
    </dgm:pt>
    <dgm:pt modelId="{F529D34D-EE69-4C6F-BFF6-97D9E17AC361}">
      <dgm:prSet custT="1"/>
      <dgm:spPr>
        <a:solidFill>
          <a:srgbClr val="2B2769"/>
        </a:solidFill>
        <a:ln>
          <a:noFill/>
        </a:ln>
      </dgm:spPr>
      <dgm:t>
        <a:bodyPr/>
        <a:lstStyle/>
        <a:p>
          <a:r>
            <a:rPr lang="pl-PL" sz="1100" dirty="0"/>
            <a:t>Źródła finansowania</a:t>
          </a:r>
        </a:p>
      </dgm:t>
    </dgm:pt>
    <dgm:pt modelId="{B7C56D1C-9C11-4F9A-9E5B-EB54BA76F7C3}" type="parTrans" cxnId="{2FC0AB17-08D2-4A4D-A8F7-2AC25599F98A}">
      <dgm:prSet/>
      <dgm:spPr/>
      <dgm:t>
        <a:bodyPr/>
        <a:lstStyle/>
        <a:p>
          <a:endParaRPr lang="pl-PL"/>
        </a:p>
      </dgm:t>
    </dgm:pt>
    <dgm:pt modelId="{378E71B0-542D-49CC-AB89-C8D2CB3775BA}" type="sibTrans" cxnId="{2FC0AB17-08D2-4A4D-A8F7-2AC25599F98A}">
      <dgm:prSet/>
      <dgm:spPr/>
      <dgm:t>
        <a:bodyPr/>
        <a:lstStyle/>
        <a:p>
          <a:endParaRPr lang="pl-PL"/>
        </a:p>
      </dgm:t>
    </dgm:pt>
    <dgm:pt modelId="{8AC5E522-157E-4796-816A-F4279BFFE9D2}">
      <dgm:prSet custT="1"/>
      <dgm:spPr>
        <a:solidFill>
          <a:srgbClr val="5A9BD6"/>
        </a:solidFill>
        <a:ln>
          <a:noFill/>
        </a:ln>
      </dgm:spPr>
      <dgm:t>
        <a:bodyPr/>
        <a:lstStyle/>
        <a:p>
          <a:r>
            <a:rPr lang="pl-PL" sz="1400" dirty="0"/>
            <a:t>NGO, inicjatywy lokalne</a:t>
          </a:r>
        </a:p>
      </dgm:t>
    </dgm:pt>
    <dgm:pt modelId="{89EE27C8-7093-4160-9FE0-61C69392D26A}" type="parTrans" cxnId="{714E67D2-A0D4-489C-A900-A565A0F12009}">
      <dgm:prSet/>
      <dgm:spPr/>
      <dgm:t>
        <a:bodyPr/>
        <a:lstStyle/>
        <a:p>
          <a:endParaRPr lang="pl-PL"/>
        </a:p>
      </dgm:t>
    </dgm:pt>
    <dgm:pt modelId="{45F902D7-8709-46C5-BC0B-4308E5A51BEF}" type="sibTrans" cxnId="{714E67D2-A0D4-489C-A900-A565A0F12009}">
      <dgm:prSet/>
      <dgm:spPr/>
      <dgm:t>
        <a:bodyPr/>
        <a:lstStyle/>
        <a:p>
          <a:endParaRPr lang="pl-PL"/>
        </a:p>
      </dgm:t>
    </dgm:pt>
    <dgm:pt modelId="{7C6CD05D-CDDC-4C2F-8954-A375D1F9C531}" type="pres">
      <dgm:prSet presAssocID="{EAFA7EFB-98FD-41E0-B30F-DEBF3341C55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22B10FA-1823-436D-ABBF-B9A38F17029B}" type="pres">
      <dgm:prSet presAssocID="{443426F4-5248-4AA7-BD92-561D9E276A71}" presName="singleCycle" presStyleCnt="0"/>
      <dgm:spPr/>
    </dgm:pt>
    <dgm:pt modelId="{5FEA5D35-8ACB-4557-833A-4A5D2B9775E0}" type="pres">
      <dgm:prSet presAssocID="{443426F4-5248-4AA7-BD92-561D9E276A71}" presName="singleCenter" presStyleLbl="node1" presStyleIdx="0" presStyleCnt="7" custScaleX="82474" custScaleY="82474">
        <dgm:presLayoutVars>
          <dgm:chMax val="7"/>
          <dgm:chPref val="7"/>
        </dgm:presLayoutVars>
      </dgm:prSet>
      <dgm:spPr/>
      <dgm:t>
        <a:bodyPr/>
        <a:lstStyle/>
        <a:p>
          <a:endParaRPr lang="pl-PL"/>
        </a:p>
      </dgm:t>
    </dgm:pt>
    <dgm:pt modelId="{7C22F637-5FE6-4DBC-82A0-BDFBD5247E51}" type="pres">
      <dgm:prSet presAssocID="{ED90862C-57C0-4AD6-9729-D4A42E18F0A6}" presName="Name56" presStyleLbl="parChTrans1D2" presStyleIdx="0" presStyleCnt="6"/>
      <dgm:spPr/>
      <dgm:t>
        <a:bodyPr/>
        <a:lstStyle/>
        <a:p>
          <a:endParaRPr lang="pl-PL"/>
        </a:p>
      </dgm:t>
    </dgm:pt>
    <dgm:pt modelId="{EC8AD719-445F-4A7A-9153-4496A0FC9016}" type="pres">
      <dgm:prSet presAssocID="{85A08B49-7CE1-4224-900C-6D1166A06980}" presName="text0" presStyleLbl="node1" presStyleIdx="1" presStyleCnt="7" custScaleX="123096" custScaleY="123096" custRadScaleRad="100002" custRadScaleInc="134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2D3BE7-D034-4F0C-954F-D44D636DDAD3}" type="pres">
      <dgm:prSet presAssocID="{DCDC70E2-6233-412D-9EC8-187502A53666}" presName="Name56" presStyleLbl="parChTrans1D2" presStyleIdx="1" presStyleCnt="6"/>
      <dgm:spPr/>
      <dgm:t>
        <a:bodyPr/>
        <a:lstStyle/>
        <a:p>
          <a:endParaRPr lang="pl-PL"/>
        </a:p>
      </dgm:t>
    </dgm:pt>
    <dgm:pt modelId="{CA32EEFB-BF8E-4BAD-BB8C-A23C30CE8587}" type="pres">
      <dgm:prSet presAssocID="{29E9D204-0E42-4B4F-9504-F0AD8CFC5D48}" presName="text0" presStyleLbl="node1" presStyleIdx="2" presStyleCnt="7" custScaleX="123096" custScaleY="123096" custRadScaleRad="94599" custRadScaleInc="140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3FA6FA-CA69-46A1-BA18-FADC09EF4BA6}" type="pres">
      <dgm:prSet presAssocID="{1319AB52-ACC0-4CA5-8D13-09D7EB4856C6}" presName="Name56" presStyleLbl="parChTrans1D2" presStyleIdx="2" presStyleCnt="6"/>
      <dgm:spPr/>
      <dgm:t>
        <a:bodyPr/>
        <a:lstStyle/>
        <a:p>
          <a:endParaRPr lang="pl-PL"/>
        </a:p>
      </dgm:t>
    </dgm:pt>
    <dgm:pt modelId="{2B213004-4587-4914-B5A6-913ECED664F8}" type="pres">
      <dgm:prSet presAssocID="{F1F74369-7A9D-4FA7-9BF1-2A1DC71552FD}" presName="text0" presStyleLbl="node1" presStyleIdx="3" presStyleCnt="7" custScaleX="123096" custScaleY="123096" custRadScaleRad="99546" custRadScaleInc="5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1CD461-A188-447B-A08D-E5627325B0DE}" type="pres">
      <dgm:prSet presAssocID="{A60851BB-CA64-4B1C-BAD9-6C61F63E8B86}" presName="Name56" presStyleLbl="parChTrans1D2" presStyleIdx="3" presStyleCnt="6"/>
      <dgm:spPr/>
      <dgm:t>
        <a:bodyPr/>
        <a:lstStyle/>
        <a:p>
          <a:endParaRPr lang="pl-PL"/>
        </a:p>
      </dgm:t>
    </dgm:pt>
    <dgm:pt modelId="{1D598730-BAA1-48AE-BB6A-1BD836FB7848}" type="pres">
      <dgm:prSet presAssocID="{0EBFE1F7-7A74-4CB3-A024-843590865729}" presName="text0" presStyleLbl="node1" presStyleIdx="4" presStyleCnt="7" custScaleX="123096" custScaleY="123096" custRadScaleRad="797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A06E41-C288-4A9C-847B-DDC6D432B8A9}" type="pres">
      <dgm:prSet presAssocID="{B7C56D1C-9C11-4F9A-9E5B-EB54BA76F7C3}" presName="Name56" presStyleLbl="parChTrans1D2" presStyleIdx="4" presStyleCnt="6"/>
      <dgm:spPr/>
      <dgm:t>
        <a:bodyPr/>
        <a:lstStyle/>
        <a:p>
          <a:endParaRPr lang="pl-PL"/>
        </a:p>
      </dgm:t>
    </dgm:pt>
    <dgm:pt modelId="{DEE2C33E-DA93-4745-BF7E-085E6DE9B5AF}" type="pres">
      <dgm:prSet presAssocID="{F529D34D-EE69-4C6F-BFF6-97D9E17AC361}" presName="text0" presStyleLbl="node1" presStyleIdx="5" presStyleCnt="7" custScaleX="123096" custScaleY="123096" custRadScaleRad="99251" custRadScaleInc="42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69AF84-CB2B-49E3-BD61-E69B7F500F18}" type="pres">
      <dgm:prSet presAssocID="{89EE27C8-7093-4160-9FE0-61C69392D26A}" presName="Name56" presStyleLbl="parChTrans1D2" presStyleIdx="5" presStyleCnt="6"/>
      <dgm:spPr/>
      <dgm:t>
        <a:bodyPr/>
        <a:lstStyle/>
        <a:p>
          <a:endParaRPr lang="pl-PL"/>
        </a:p>
      </dgm:t>
    </dgm:pt>
    <dgm:pt modelId="{83E56B2C-C1F1-4759-B524-5F1A5C2F87CA}" type="pres">
      <dgm:prSet presAssocID="{8AC5E522-157E-4796-816A-F4279BFFE9D2}" presName="text0" presStyleLbl="node1" presStyleIdx="6" presStyleCnt="7" custScaleX="123096" custScaleY="123096" custRadScaleRad="94323" custRadScaleInc="-1496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5E2E4A7-44DB-49CA-A48F-E1BC96229F5B}" type="presOf" srcId="{8AC5E522-157E-4796-816A-F4279BFFE9D2}" destId="{83E56B2C-C1F1-4759-B524-5F1A5C2F87CA}" srcOrd="0" destOrd="0" presId="urn:microsoft.com/office/officeart/2008/layout/RadialCluster"/>
    <dgm:cxn modelId="{95E95956-5DE6-497B-B9B2-B83CF8A75436}" srcId="{443426F4-5248-4AA7-BD92-561D9E276A71}" destId="{F1F74369-7A9D-4FA7-9BF1-2A1DC71552FD}" srcOrd="2" destOrd="0" parTransId="{1319AB52-ACC0-4CA5-8D13-09D7EB4856C6}" sibTransId="{BA8406E6-A957-4336-BC90-C7D90DCF0CF0}"/>
    <dgm:cxn modelId="{149CE41F-6C8B-4FAA-BC79-1E2CAE0834D3}" srcId="{443426F4-5248-4AA7-BD92-561D9E276A71}" destId="{0EBFE1F7-7A74-4CB3-A024-843590865729}" srcOrd="3" destOrd="0" parTransId="{A60851BB-CA64-4B1C-BAD9-6C61F63E8B86}" sibTransId="{43286481-CC35-48A7-8D9C-7372CEE00CDA}"/>
    <dgm:cxn modelId="{BB5A783F-BE27-499D-815E-36552FDD8E11}" type="presOf" srcId="{29E9D204-0E42-4B4F-9504-F0AD8CFC5D48}" destId="{CA32EEFB-BF8E-4BAD-BB8C-A23C30CE8587}" srcOrd="0" destOrd="0" presId="urn:microsoft.com/office/officeart/2008/layout/RadialCluster"/>
    <dgm:cxn modelId="{F2E28A9A-D34E-408D-A966-2173019B6986}" srcId="{443426F4-5248-4AA7-BD92-561D9E276A71}" destId="{85A08B49-7CE1-4224-900C-6D1166A06980}" srcOrd="0" destOrd="0" parTransId="{ED90862C-57C0-4AD6-9729-D4A42E18F0A6}" sibTransId="{F8839B7E-FD57-499E-98F4-426D61E3C8DB}"/>
    <dgm:cxn modelId="{B6F0DEBE-AA57-40B7-BBFE-2F043CD6D25E}" type="presOf" srcId="{A60851BB-CA64-4B1C-BAD9-6C61F63E8B86}" destId="{AC1CD461-A188-447B-A08D-E5627325B0DE}" srcOrd="0" destOrd="0" presId="urn:microsoft.com/office/officeart/2008/layout/RadialCluster"/>
    <dgm:cxn modelId="{2FC0AB17-08D2-4A4D-A8F7-2AC25599F98A}" srcId="{443426F4-5248-4AA7-BD92-561D9E276A71}" destId="{F529D34D-EE69-4C6F-BFF6-97D9E17AC361}" srcOrd="4" destOrd="0" parTransId="{B7C56D1C-9C11-4F9A-9E5B-EB54BA76F7C3}" sibTransId="{378E71B0-542D-49CC-AB89-C8D2CB3775BA}"/>
    <dgm:cxn modelId="{714E67D2-A0D4-489C-A900-A565A0F12009}" srcId="{443426F4-5248-4AA7-BD92-561D9E276A71}" destId="{8AC5E522-157E-4796-816A-F4279BFFE9D2}" srcOrd="5" destOrd="0" parTransId="{89EE27C8-7093-4160-9FE0-61C69392D26A}" sibTransId="{45F902D7-8709-46C5-BC0B-4308E5A51BEF}"/>
    <dgm:cxn modelId="{99649652-B604-4FC6-AB61-D1E34DBDA834}" type="presOf" srcId="{0EBFE1F7-7A74-4CB3-A024-843590865729}" destId="{1D598730-BAA1-48AE-BB6A-1BD836FB7848}" srcOrd="0" destOrd="0" presId="urn:microsoft.com/office/officeart/2008/layout/RadialCluster"/>
    <dgm:cxn modelId="{EE6EA2EF-3600-443D-B94A-57F1F2C36FB4}" srcId="{EAFA7EFB-98FD-41E0-B30F-DEBF3341C551}" destId="{443426F4-5248-4AA7-BD92-561D9E276A71}" srcOrd="0" destOrd="0" parTransId="{F4F69EED-93F8-4964-A035-3D4E3F30C941}" sibTransId="{0EFFA42C-FF08-4734-AA57-16819D8230CB}"/>
    <dgm:cxn modelId="{2D287437-651A-49F1-AE66-982CB43AD8A5}" type="presOf" srcId="{89EE27C8-7093-4160-9FE0-61C69392D26A}" destId="{DF69AF84-CB2B-49E3-BD61-E69B7F500F18}" srcOrd="0" destOrd="0" presId="urn:microsoft.com/office/officeart/2008/layout/RadialCluster"/>
    <dgm:cxn modelId="{7711E9CF-19D6-4949-8C9B-D082A1C2C168}" type="presOf" srcId="{ED90862C-57C0-4AD6-9729-D4A42E18F0A6}" destId="{7C22F637-5FE6-4DBC-82A0-BDFBD5247E51}" srcOrd="0" destOrd="0" presId="urn:microsoft.com/office/officeart/2008/layout/RadialCluster"/>
    <dgm:cxn modelId="{59117F79-0D93-40E6-9E0E-BB6626ECD798}" type="presOf" srcId="{85A08B49-7CE1-4224-900C-6D1166A06980}" destId="{EC8AD719-445F-4A7A-9153-4496A0FC9016}" srcOrd="0" destOrd="0" presId="urn:microsoft.com/office/officeart/2008/layout/RadialCluster"/>
    <dgm:cxn modelId="{F846C8FE-FF60-4CD8-8152-D2B92CAE72E0}" type="presOf" srcId="{F1F74369-7A9D-4FA7-9BF1-2A1DC71552FD}" destId="{2B213004-4587-4914-B5A6-913ECED664F8}" srcOrd="0" destOrd="0" presId="urn:microsoft.com/office/officeart/2008/layout/RadialCluster"/>
    <dgm:cxn modelId="{19886D76-A2FB-4C5C-89B4-6FA8CB7802CB}" type="presOf" srcId="{EAFA7EFB-98FD-41E0-B30F-DEBF3341C551}" destId="{7C6CD05D-CDDC-4C2F-8954-A375D1F9C531}" srcOrd="0" destOrd="0" presId="urn:microsoft.com/office/officeart/2008/layout/RadialCluster"/>
    <dgm:cxn modelId="{0557128A-63A8-4111-A779-80F029910E19}" type="presOf" srcId="{1319AB52-ACC0-4CA5-8D13-09D7EB4856C6}" destId="{ED3FA6FA-CA69-46A1-BA18-FADC09EF4BA6}" srcOrd="0" destOrd="0" presId="urn:microsoft.com/office/officeart/2008/layout/RadialCluster"/>
    <dgm:cxn modelId="{CB6A423F-5DA5-43F8-9D6C-888D4D673DA2}" type="presOf" srcId="{443426F4-5248-4AA7-BD92-561D9E276A71}" destId="{5FEA5D35-8ACB-4557-833A-4A5D2B9775E0}" srcOrd="0" destOrd="0" presId="urn:microsoft.com/office/officeart/2008/layout/RadialCluster"/>
    <dgm:cxn modelId="{66933B70-C6A0-4291-9C5F-810760DCB9B0}" type="presOf" srcId="{DCDC70E2-6233-412D-9EC8-187502A53666}" destId="{AD2D3BE7-D034-4F0C-954F-D44D636DDAD3}" srcOrd="0" destOrd="0" presId="urn:microsoft.com/office/officeart/2008/layout/RadialCluster"/>
    <dgm:cxn modelId="{247191D1-EB12-4F2C-B7BD-C600B0D0AC77}" type="presOf" srcId="{F529D34D-EE69-4C6F-BFF6-97D9E17AC361}" destId="{DEE2C33E-DA93-4745-BF7E-085E6DE9B5AF}" srcOrd="0" destOrd="0" presId="urn:microsoft.com/office/officeart/2008/layout/RadialCluster"/>
    <dgm:cxn modelId="{3EC0869F-89DD-449B-9629-3E6C2CCA0B82}" srcId="{443426F4-5248-4AA7-BD92-561D9E276A71}" destId="{29E9D204-0E42-4B4F-9504-F0AD8CFC5D48}" srcOrd="1" destOrd="0" parTransId="{DCDC70E2-6233-412D-9EC8-187502A53666}" sibTransId="{57DA0758-2ECF-44AF-9667-E58BF1BC64B1}"/>
    <dgm:cxn modelId="{7F6112C0-D01E-4793-B92F-00E0537A82FA}" type="presOf" srcId="{B7C56D1C-9C11-4F9A-9E5B-EB54BA76F7C3}" destId="{49A06E41-C288-4A9C-847B-DDC6D432B8A9}" srcOrd="0" destOrd="0" presId="urn:microsoft.com/office/officeart/2008/layout/RadialCluster"/>
    <dgm:cxn modelId="{50AC33B8-CACD-476A-8535-AE054A777469}" type="presParOf" srcId="{7C6CD05D-CDDC-4C2F-8954-A375D1F9C531}" destId="{522B10FA-1823-436D-ABBF-B9A38F17029B}" srcOrd="0" destOrd="0" presId="urn:microsoft.com/office/officeart/2008/layout/RadialCluster"/>
    <dgm:cxn modelId="{BD8C80B7-0C0B-4B72-9BA3-F472AD43D62A}" type="presParOf" srcId="{522B10FA-1823-436D-ABBF-B9A38F17029B}" destId="{5FEA5D35-8ACB-4557-833A-4A5D2B9775E0}" srcOrd="0" destOrd="0" presId="urn:microsoft.com/office/officeart/2008/layout/RadialCluster"/>
    <dgm:cxn modelId="{789C3128-6314-49CB-9DB5-0D760982B5BF}" type="presParOf" srcId="{522B10FA-1823-436D-ABBF-B9A38F17029B}" destId="{7C22F637-5FE6-4DBC-82A0-BDFBD5247E51}" srcOrd="1" destOrd="0" presId="urn:microsoft.com/office/officeart/2008/layout/RadialCluster"/>
    <dgm:cxn modelId="{3657845C-8655-47BC-B8F9-FE889D4F5C54}" type="presParOf" srcId="{522B10FA-1823-436D-ABBF-B9A38F17029B}" destId="{EC8AD719-445F-4A7A-9153-4496A0FC9016}" srcOrd="2" destOrd="0" presId="urn:microsoft.com/office/officeart/2008/layout/RadialCluster"/>
    <dgm:cxn modelId="{29D45182-25B3-4085-8B4A-4D6198DDD34B}" type="presParOf" srcId="{522B10FA-1823-436D-ABBF-B9A38F17029B}" destId="{AD2D3BE7-D034-4F0C-954F-D44D636DDAD3}" srcOrd="3" destOrd="0" presId="urn:microsoft.com/office/officeart/2008/layout/RadialCluster"/>
    <dgm:cxn modelId="{3A156111-9F71-4356-B8F1-20E4E55F588C}" type="presParOf" srcId="{522B10FA-1823-436D-ABBF-B9A38F17029B}" destId="{CA32EEFB-BF8E-4BAD-BB8C-A23C30CE8587}" srcOrd="4" destOrd="0" presId="urn:microsoft.com/office/officeart/2008/layout/RadialCluster"/>
    <dgm:cxn modelId="{0B925283-E60D-4239-8F31-C7773F8E786B}" type="presParOf" srcId="{522B10FA-1823-436D-ABBF-B9A38F17029B}" destId="{ED3FA6FA-CA69-46A1-BA18-FADC09EF4BA6}" srcOrd="5" destOrd="0" presId="urn:microsoft.com/office/officeart/2008/layout/RadialCluster"/>
    <dgm:cxn modelId="{EF97D239-7968-4231-BF1E-793A46B78903}" type="presParOf" srcId="{522B10FA-1823-436D-ABBF-B9A38F17029B}" destId="{2B213004-4587-4914-B5A6-913ECED664F8}" srcOrd="6" destOrd="0" presId="urn:microsoft.com/office/officeart/2008/layout/RadialCluster"/>
    <dgm:cxn modelId="{E635B81A-7A22-4115-9855-89ECF3AA1C18}" type="presParOf" srcId="{522B10FA-1823-436D-ABBF-B9A38F17029B}" destId="{AC1CD461-A188-447B-A08D-E5627325B0DE}" srcOrd="7" destOrd="0" presId="urn:microsoft.com/office/officeart/2008/layout/RadialCluster"/>
    <dgm:cxn modelId="{5C72544E-43A2-4B54-9E34-8874077D5670}" type="presParOf" srcId="{522B10FA-1823-436D-ABBF-B9A38F17029B}" destId="{1D598730-BAA1-48AE-BB6A-1BD836FB7848}" srcOrd="8" destOrd="0" presId="urn:microsoft.com/office/officeart/2008/layout/RadialCluster"/>
    <dgm:cxn modelId="{A2B17E08-6B38-42B9-B516-14E5401947F0}" type="presParOf" srcId="{522B10FA-1823-436D-ABBF-B9A38F17029B}" destId="{49A06E41-C288-4A9C-847B-DDC6D432B8A9}" srcOrd="9" destOrd="0" presId="urn:microsoft.com/office/officeart/2008/layout/RadialCluster"/>
    <dgm:cxn modelId="{AC6C9AA1-196E-4CA3-96C6-3E406D3B3690}" type="presParOf" srcId="{522B10FA-1823-436D-ABBF-B9A38F17029B}" destId="{DEE2C33E-DA93-4745-BF7E-085E6DE9B5AF}" srcOrd="10" destOrd="0" presId="urn:microsoft.com/office/officeart/2008/layout/RadialCluster"/>
    <dgm:cxn modelId="{14B296BE-F11D-499F-B76B-A33E3FDA9CF7}" type="presParOf" srcId="{522B10FA-1823-436D-ABBF-B9A38F17029B}" destId="{DF69AF84-CB2B-49E3-BD61-E69B7F500F18}" srcOrd="11" destOrd="0" presId="urn:microsoft.com/office/officeart/2008/layout/RadialCluster"/>
    <dgm:cxn modelId="{79F65101-B115-47C6-A9C3-A63CE62C826E}" type="presParOf" srcId="{522B10FA-1823-436D-ABBF-B9A38F17029B}" destId="{83E56B2C-C1F1-4759-B524-5F1A5C2F87CA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62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t" anchorCtr="0" compatLnSpc="1">
            <a:prstTxWarp prst="textNoShape">
              <a:avLst/>
            </a:prstTxWarp>
          </a:bodyPr>
          <a:lstStyle>
            <a:lvl1pPr defTabSz="883886">
              <a:defRPr sz="1200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572" y="0"/>
            <a:ext cx="294962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t" anchorCtr="0" compatLnSpc="1">
            <a:prstTxWarp prst="textNoShape">
              <a:avLst/>
            </a:prstTxWarp>
          </a:bodyPr>
          <a:lstStyle>
            <a:lvl1pPr algn="r" defTabSz="883886">
              <a:defRPr sz="1200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812"/>
            <a:ext cx="294962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b" anchorCtr="0" compatLnSpc="1">
            <a:prstTxWarp prst="textNoShape">
              <a:avLst/>
            </a:prstTxWarp>
          </a:bodyPr>
          <a:lstStyle>
            <a:lvl1pPr defTabSz="883886">
              <a:defRPr sz="1200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572" y="9441812"/>
            <a:ext cx="294962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b" anchorCtr="0" compatLnSpc="1">
            <a:prstTxWarp prst="textNoShape">
              <a:avLst/>
            </a:prstTxWarp>
          </a:bodyPr>
          <a:lstStyle>
            <a:lvl1pPr algn="r" defTabSz="883886">
              <a:defRPr sz="1200">
                <a:latin typeface="Times New Roman" pitchFamily="18" charset="0"/>
              </a:defRPr>
            </a:lvl1pPr>
          </a:lstStyle>
          <a:p>
            <a:fld id="{B38A19E2-D494-4D50-BA17-8C463198481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3446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627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t" anchorCtr="0" compatLnSpc="1">
            <a:prstTxWarp prst="textNoShape">
              <a:avLst/>
            </a:prstTxWarp>
          </a:bodyPr>
          <a:lstStyle>
            <a:lvl1pPr defTabSz="883886">
              <a:defRPr sz="1200"/>
            </a:lvl1pPr>
          </a:lstStyle>
          <a:p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162" y="0"/>
            <a:ext cx="2949626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t" anchorCtr="0" compatLnSpc="1">
            <a:prstTxWarp prst="textNoShape">
              <a:avLst/>
            </a:prstTxWarp>
          </a:bodyPr>
          <a:lstStyle>
            <a:lvl1pPr algn="r" defTabSz="883886">
              <a:defRPr sz="1200"/>
            </a:lvl1pPr>
          </a:lstStyle>
          <a:p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7713"/>
            <a:ext cx="6623050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45" y="4720907"/>
            <a:ext cx="4992899" cy="4474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3403"/>
            <a:ext cx="2949627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b" anchorCtr="0" compatLnSpc="1">
            <a:prstTxWarp prst="textNoShape">
              <a:avLst/>
            </a:prstTxWarp>
          </a:bodyPr>
          <a:lstStyle>
            <a:lvl1pPr defTabSz="883886">
              <a:defRPr sz="1200"/>
            </a:lvl1pPr>
          </a:lstStyle>
          <a:p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162" y="9443403"/>
            <a:ext cx="2949626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54" tIns="44177" rIns="88354" bIns="44177" numCol="1" anchor="b" anchorCtr="0" compatLnSpc="1">
            <a:prstTxWarp prst="textNoShape">
              <a:avLst/>
            </a:prstTxWarp>
          </a:bodyPr>
          <a:lstStyle>
            <a:lvl1pPr algn="r" defTabSz="883886">
              <a:defRPr sz="1200"/>
            </a:lvl1pPr>
          </a:lstStyle>
          <a:p>
            <a:fld id="{F7E026A1-3C72-4630-9B8D-BBE2BAB3608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995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Cover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631951" y="3104964"/>
            <a:ext cx="8928100" cy="2052228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0"/>
            <a:r>
              <a:rPr lang="en-US" noProof="0" dirty="0"/>
              <a:t>Who</a:t>
            </a:r>
          </a:p>
          <a:p>
            <a:pPr lvl="0"/>
            <a:r>
              <a:rPr lang="en-US" noProof="0" dirty="0"/>
              <a:t>Title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European Investment Bank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807E18-38EB-4FB0-9D17-DBE8571A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7D15B3C-0B18-449A-9442-BF4551DBE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83A8ABF-F6EA-4B7A-AD13-8FDD46EB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3DE7938-4D35-46D2-9738-CC2F32BA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B702CB8-9C8E-4B05-8AE2-E9C94269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7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7140BBC-F27A-4E7F-9384-25DC6B46A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6557B57-38A9-46A7-9671-1B8662FF4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4C38DB-4A26-47A6-9F28-BE5C97EE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C225CE7-0846-4800-AD20-E4E0F5B90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892AB29-F7C7-467A-96D3-95406F97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943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AF2CE4-0822-4985-8B33-EAACBAA8F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3CB4ABB-24E6-4040-B061-38F7BFBAD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9F7C1E9-8A18-4B8E-A3E2-01284DFF6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DD43423F-E4A7-4FC0-803A-2F2F1404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896D711B-3E14-4569-A7D2-20AE4B0E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6FADE74-DB28-4075-8F2D-40033DEA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747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5F94DC4-AA92-4D01-BEE9-66F5B2E15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9A47BA39-A7ED-4ECC-9773-4B9E0B594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78862B4-6568-4FE5-BA55-01C244141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677E16D-B4CD-4F53-A36D-5EE26FFF6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C0060EED-1BBB-469A-97A7-DDEF15A43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E963C500-F793-4E18-B3DA-032DA2CA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B25229BA-2ADF-4C33-B626-DA115FF3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DBFB4200-773C-4619-BA4E-DA7B0A2F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203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4741342-7E23-4CD8-99E2-56E00712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01A1256F-9915-470D-941B-AED29D884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D56FB6C1-0F4D-4F27-B6AF-993D1DD1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F2B93ED9-121A-4AE0-B41C-19CD9D7E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997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5DFA394D-57FA-43EC-A40A-51D94127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9EC07CF8-E8F6-48B3-AAD9-8E7759A3A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A51E6A4E-B2B8-4FC5-A10B-94053358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772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B29397-6A2C-4E12-9F9C-F5C76E339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2E25376-FA9F-4030-9133-C8116647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8D0D28F-0956-4FF1-AAEC-CFAAB6A42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5237D15-5EB5-4BAC-ADEB-179E77FC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D333680-E6E1-4D61-96AA-EBA6F7E77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E2BDCDD-0D6A-4AE9-939F-E07EEA76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907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5772A2F-C42C-4F1B-8AEA-B62BACB8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B37D41C5-5228-4D46-BBFE-21BDBF5184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0DBFE87-15A3-4973-9B61-F22D14869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785C082F-CA87-4759-BF13-22F37971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13C9EB9-DE64-4A88-BE29-6F6F1DEA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7A3741EC-6B69-4754-9420-AFDF39A2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371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4A117B9-EFC2-482E-BCEE-8890AA44E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8A8567E-E2EC-4109-84D4-05668C4DC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01E53C7-1E63-4885-B5CA-4C0A3DFD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8D1DB29-84FA-4452-8415-2E2A6AB5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8A55E6D-1085-477B-9BF3-2C45D1BB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6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E8C8A86E-C83F-48AC-B71A-7AEA70B17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86B4CBE-C5C9-4186-B0E9-B341629BE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207025A-942F-4376-8B33-D3014982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0FA6CCE-A48B-47B2-BA57-3793D207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E73B502-A5BC-45E1-867E-9F18E251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97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2" y="2826060"/>
            <a:ext cx="89281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European Investment Bank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22719E8-F25D-4C36-A099-F57BDF69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00FF68E-5B73-4DAE-84A9-D7CF13A5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840D106B-B561-4D29-9CB2-A71F3182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  <a:endParaRPr lang="en-GB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C03BDE7-7906-44E8-943B-315935FA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79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European Investment Bank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European Investment Bank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="0" i="0" baseline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European Investment Bank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European Investment Bank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7BFA525-98A1-4D61-B875-DD075CDF8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B791F18-2ADD-4EFF-8897-6F5F6F7B8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F445115-A2EE-457F-B4F9-33DA8B4D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BCD3FED-1607-4539-88E9-208F691D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European Investment Bank</a:t>
            </a:r>
          </a:p>
        </p:txBody>
      </p:sp>
    </p:spTree>
    <p:extLst>
      <p:ext uri="{BB962C8B-B14F-4D97-AF65-F5344CB8AC3E}">
        <p14:creationId xmlns:p14="http://schemas.microsoft.com/office/powerpoint/2010/main" val="183700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4741342-7E23-4CD8-99E2-56E00712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01A1256F-9915-470D-941B-AED29D884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D56FB6C1-0F4D-4F27-B6AF-993D1DD1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European Investment Bank</a:t>
            </a:r>
          </a:p>
        </p:txBody>
      </p:sp>
    </p:spTree>
    <p:extLst>
      <p:ext uri="{BB962C8B-B14F-4D97-AF65-F5344CB8AC3E}">
        <p14:creationId xmlns:p14="http://schemas.microsoft.com/office/powerpoint/2010/main" val="238316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7BFA525-98A1-4D61-B875-DD075CDF8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B791F18-2ADD-4EFF-8897-6F5F6F7B8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F445115-A2EE-457F-B4F9-33DA8B4D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 Oct 2019 </a:t>
            </a:r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BCD3FED-1607-4539-88E9-208F691D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European Investment Bank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9602C6C-33EB-4827-968A-0D363B476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0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524628"/>
            <a:ext cx="1320800" cy="333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71135" y="6524628"/>
            <a:ext cx="8449733" cy="333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GB"/>
              <a:t>European Investment Bank</a:t>
            </a:r>
            <a:endParaRPr lang="en-GB" dirty="0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439333" y="1530350"/>
            <a:ext cx="984038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39333" y="3105150"/>
            <a:ext cx="9840384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0"/>
            <a:r>
              <a:rPr lang="en-US"/>
              <a:t>Who</a:t>
            </a:r>
          </a:p>
          <a:p>
            <a:pPr lvl="0"/>
            <a:r>
              <a:rPr lang="en-US"/>
              <a:t>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15CA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15CAB"/>
          </a:solidFill>
          <a:latin typeface="Arial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15CAB"/>
          </a:solidFill>
          <a:latin typeface="Arial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15CAB"/>
          </a:solidFill>
          <a:latin typeface="Arial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15CAB"/>
          </a:solidFill>
          <a:latin typeface="Arial" charset="0"/>
          <a:cs typeface="Times New Roman" pitchFamily="18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9pPr>
    </p:titleStyle>
    <p:bodyStyle>
      <a:lvl1pPr marL="342891" indent="-342891" algn="ctr" rtl="0" eaLnBrk="0" fontAlgn="base" hangingPunct="0">
        <a:spcBef>
          <a:spcPct val="20000"/>
        </a:spcBef>
        <a:spcAft>
          <a:spcPct val="0"/>
        </a:spcAft>
        <a:defRPr sz="2800">
          <a:solidFill>
            <a:srgbClr val="00539F"/>
          </a:solidFill>
          <a:latin typeface="+mn-lt"/>
          <a:ea typeface="+mn-ea"/>
          <a:cs typeface="+mn-cs"/>
        </a:defRPr>
      </a:lvl1pPr>
      <a:lvl2pPr marL="457189" algn="ctr" rtl="0" eaLnBrk="0" fontAlgn="base" hangingPunct="0">
        <a:spcBef>
          <a:spcPct val="20000"/>
        </a:spcBef>
        <a:spcAft>
          <a:spcPct val="0"/>
        </a:spcAft>
        <a:defRPr sz="2200">
          <a:solidFill>
            <a:srgbClr val="00539F"/>
          </a:solidFill>
          <a:latin typeface="+mn-lt"/>
          <a:cs typeface="+mn-cs"/>
        </a:defRPr>
      </a:lvl2pPr>
      <a:lvl3pPr marL="914377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539F"/>
          </a:solidFill>
          <a:latin typeface="+mn-lt"/>
          <a:cs typeface="+mn-cs"/>
        </a:defRPr>
      </a:lvl3pPr>
      <a:lvl4pPr marL="1371566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539F"/>
          </a:solidFill>
          <a:latin typeface="+mn-lt"/>
          <a:cs typeface="+mn-cs"/>
        </a:defRPr>
      </a:lvl4pPr>
      <a:lvl5pPr marL="1828754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539F"/>
          </a:solidFill>
          <a:latin typeface="+mn-lt"/>
          <a:cs typeface="+mn-cs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15219" y="151932"/>
            <a:ext cx="8642349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5" y="1052513"/>
            <a:ext cx="1152313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524628"/>
            <a:ext cx="1320800" cy="333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18 Oct 2019 </a:t>
            </a:r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71135" y="6524628"/>
            <a:ext cx="8449733" cy="333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GB"/>
              <a:t>European Investment Bank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711" r:id="rId4"/>
    <p:sldLayoutId id="2147483712" r:id="rId5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15CAB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15CAB"/>
          </a:solidFill>
          <a:latin typeface="Arial" charset="0"/>
          <a:cs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15CAB"/>
          </a:solidFill>
          <a:latin typeface="Arial" charset="0"/>
          <a:cs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15CAB"/>
          </a:solidFill>
          <a:latin typeface="Arial" charset="0"/>
          <a:cs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15CAB"/>
          </a:solidFill>
          <a:latin typeface="Arial" charset="0"/>
          <a:cs typeface="Times New Roman" pitchFamily="18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200" b="1">
          <a:solidFill>
            <a:srgbClr val="015CAB"/>
          </a:solidFill>
          <a:latin typeface="Arial" charset="0"/>
          <a:cs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B9C6DC49-8579-43AB-8FC3-F2D30BFC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D8C2AF5-7B54-4D5F-B5FE-CBA5FF9B7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374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GB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0389E5D-7AE5-4F4D-B254-896CA1B8F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18 Oct 2019 </a:t>
            </a:r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0DDCDE0-F903-429C-947B-7DB22FCDA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39DFAA04-435C-4362-9E64-2A3F6454FB6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21" y="23750"/>
            <a:ext cx="2364867" cy="1152144"/>
          </a:xfrm>
          <a:prstGeom prst="rect">
            <a:avLst/>
          </a:prstGeom>
        </p:spPr>
      </p:pic>
      <p:cxnSp>
        <p:nvCxnSpPr>
          <p:cNvPr id="27" name="Łącznik prosty 26">
            <a:extLst>
              <a:ext uri="{FF2B5EF4-FFF2-40B4-BE49-F238E27FC236}">
                <a16:creationId xmlns:a16="http://schemas.microsoft.com/office/drawing/2014/main" xmlns="" id="{64E766EC-C592-427A-93DA-5DE36A7615A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601327" y="3076579"/>
            <a:ext cx="1657351" cy="3819525"/>
          </a:xfrm>
          <a:prstGeom prst="line">
            <a:avLst/>
          </a:prstGeom>
          <a:ln w="139700">
            <a:solidFill>
              <a:srgbClr val="2B2769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>
            <a:extLst>
              <a:ext uri="{FF2B5EF4-FFF2-40B4-BE49-F238E27FC236}">
                <a16:creationId xmlns:a16="http://schemas.microsoft.com/office/drawing/2014/main" xmlns="" id="{37E71F4F-AF80-4EEB-A788-29064A1ECEDD}"/>
              </a:ext>
            </a:extLst>
          </p:cNvPr>
          <p:cNvCxnSpPr>
            <a:cxnSpLocks/>
          </p:cNvCxnSpPr>
          <p:nvPr userDrawn="1"/>
        </p:nvCxnSpPr>
        <p:spPr>
          <a:xfrm flipH="1">
            <a:off x="10825163" y="3509967"/>
            <a:ext cx="1433512" cy="3386137"/>
          </a:xfrm>
          <a:prstGeom prst="line">
            <a:avLst/>
          </a:prstGeom>
          <a:ln w="139700">
            <a:solidFill>
              <a:srgbClr val="E9A45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30">
            <a:extLst>
              <a:ext uri="{FF2B5EF4-FFF2-40B4-BE49-F238E27FC236}">
                <a16:creationId xmlns:a16="http://schemas.microsoft.com/office/drawing/2014/main" xmlns="" id="{6BE47292-67FA-45A4-99F6-32A4E75F6334}"/>
              </a:ext>
            </a:extLst>
          </p:cNvPr>
          <p:cNvCxnSpPr>
            <a:cxnSpLocks/>
          </p:cNvCxnSpPr>
          <p:nvPr userDrawn="1"/>
        </p:nvCxnSpPr>
        <p:spPr>
          <a:xfrm flipH="1">
            <a:off x="11034713" y="3948117"/>
            <a:ext cx="1223963" cy="2947987"/>
          </a:xfrm>
          <a:prstGeom prst="line">
            <a:avLst/>
          </a:prstGeom>
          <a:ln w="139700">
            <a:solidFill>
              <a:srgbClr val="768E8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4">
            <a:extLst>
              <a:ext uri="{FF2B5EF4-FFF2-40B4-BE49-F238E27FC236}">
                <a16:creationId xmlns:a16="http://schemas.microsoft.com/office/drawing/2014/main" xmlns="" id="{B88AEE97-3E4C-4CCA-8ECF-9B353A21F5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6727" y="6365530"/>
            <a:ext cx="2857500" cy="34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1" rIns="68580" bIns="3429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ja-JP" sz="451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Funded</a:t>
            </a:r>
            <a:r>
              <a:rPr kumimoji="0" lang="pl-PL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the Horizon 2020 Framework 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 of the European Union 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RoundBaltic </a:t>
            </a:r>
            <a:r>
              <a:rPr kumimoji="0" lang="en-US" altLang="ja-JP" sz="451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RoundBaltic</a:t>
            </a:r>
            <a:r>
              <a:rPr kumimoji="0" lang="en-US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Promotion of  Smart Finance for Smart Buildings in the Baltic Region with focus on Poland,</a:t>
            </a:r>
            <a:r>
              <a:rPr kumimoji="0" lang="pl-PL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Latvia and Denmark, H2020 </a:t>
            </a:r>
            <a:r>
              <a:rPr kumimoji="0" lang="pl-PL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 no.</a:t>
            </a:r>
            <a:r>
              <a:rPr kumimoji="0" lang="en-GB" altLang="ja-JP" sz="451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957051 </a:t>
            </a:r>
            <a:endParaRPr kumimoji="0" lang="en-GB" altLang="ja-JP" sz="135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xmlns="" id="{79B1C248-6D37-4643-A7CD-22A65AF263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6362889"/>
            <a:ext cx="537631" cy="35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88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3" r:id="rId12"/>
  </p:sldLayoutIdLst>
  <p:hf sldNum="0"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ec.europa.eu/energy/sites/ener/files/documents/pkazimierczyk_-_przyklad_projektu_poprawy_ee_w_formule_niemal_one-stop-shop.pdf" TargetMode="Externa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ergy-cities.eu/wp-content/uploads/2020/07/INNOVATE_guide_web.pdf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nergy/sites/ener/files/warsaw_rt2_proceedings_pl.pdf" TargetMode="Externa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451484" y="185896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Modele one-stop-shop na poziomie regionalnym</a:t>
            </a:r>
            <a:br>
              <a:rPr lang="pl-PL" dirty="0"/>
            </a:br>
            <a:r>
              <a:rPr lang="pl-PL" dirty="0"/>
              <a:t>– doświadczenia UE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399ADB2-C482-4531-8DC9-C9432417126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84384" y="3825044"/>
            <a:ext cx="9144000" cy="165576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Andrzej Rajkiewicz SAPE/FPE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932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Schematy lokalnego rynku usług energetycznych</a:t>
            </a:r>
            <a:br>
              <a:rPr lang="pl-PL" sz="3100" dirty="0"/>
            </a:br>
            <a:r>
              <a:rPr lang="pl-PL" sz="3100" dirty="0"/>
              <a:t>do obsługi przez OSS</a:t>
            </a:r>
            <a:endParaRPr lang="en-GB" sz="31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1307592" y="1609344"/>
            <a:ext cx="325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Wariant 1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636936" y="1606179"/>
            <a:ext cx="28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Wariant 2</a:t>
            </a:r>
          </a:p>
        </p:txBody>
      </p:sp>
      <p:graphicFrame>
        <p:nvGraphicFramePr>
          <p:cNvPr id="14" name="Diagram 13"/>
          <p:cNvGraphicFramePr>
            <a:graphicFrameLocks noChangeAspect="1"/>
          </p:cNvGraphicFramePr>
          <p:nvPr/>
        </p:nvGraphicFramePr>
        <p:xfrm>
          <a:off x="467606" y="2262495"/>
          <a:ext cx="5561735" cy="39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Strzałka w lewo 14"/>
          <p:cNvSpPr>
            <a:spLocks/>
          </p:cNvSpPr>
          <p:nvPr/>
        </p:nvSpPr>
        <p:spPr>
          <a:xfrm>
            <a:off x="3849221" y="2420435"/>
            <a:ext cx="1368000" cy="468000"/>
          </a:xfrm>
          <a:prstGeom prst="leftArrow">
            <a:avLst/>
          </a:prstGeom>
          <a:solidFill>
            <a:srgbClr val="43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Wsparcie przez UE</a:t>
            </a:r>
          </a:p>
        </p:txBody>
      </p:sp>
      <p:sp>
        <p:nvSpPr>
          <p:cNvPr id="4" name="Trójkąt równoramienny 3"/>
          <p:cNvSpPr>
            <a:spLocks noChangeAspect="1"/>
          </p:cNvSpPr>
          <p:nvPr/>
        </p:nvSpPr>
        <p:spPr>
          <a:xfrm>
            <a:off x="2551761" y="3352503"/>
            <a:ext cx="1404199" cy="68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23" name="Diagram 22"/>
          <p:cNvGraphicFramePr>
            <a:graphicFrameLocks noChangeAspect="1"/>
          </p:cNvGraphicFramePr>
          <p:nvPr/>
        </p:nvGraphicFramePr>
        <p:xfrm>
          <a:off x="5775901" y="2262495"/>
          <a:ext cx="5561735" cy="39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4" name="Strzałka w lewo 23"/>
          <p:cNvSpPr>
            <a:spLocks noChangeAspect="1"/>
          </p:cNvSpPr>
          <p:nvPr/>
        </p:nvSpPr>
        <p:spPr>
          <a:xfrm>
            <a:off x="9157515" y="2416543"/>
            <a:ext cx="1368000" cy="450543"/>
          </a:xfrm>
          <a:prstGeom prst="leftArrow">
            <a:avLst/>
          </a:prstGeom>
          <a:solidFill>
            <a:srgbClr val="43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Wsparcie przez UE</a:t>
            </a:r>
          </a:p>
        </p:txBody>
      </p:sp>
      <p:sp>
        <p:nvSpPr>
          <p:cNvPr id="25" name="Trójkąt równoramienny 24"/>
          <p:cNvSpPr>
            <a:spLocks noChangeAspect="1"/>
          </p:cNvSpPr>
          <p:nvPr/>
        </p:nvSpPr>
        <p:spPr>
          <a:xfrm>
            <a:off x="7859959" y="3353995"/>
            <a:ext cx="1404199" cy="68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361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844040" y="2921169"/>
            <a:ext cx="8503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>
                <a:solidFill>
                  <a:srgbClr val="00B050"/>
                </a:solidFill>
              </a:rPr>
              <a:t>Życzymy powodzenia!</a:t>
            </a:r>
          </a:p>
        </p:txBody>
      </p:sp>
    </p:spTree>
    <p:extLst>
      <p:ext uri="{BB962C8B-B14F-4D97-AF65-F5344CB8AC3E}">
        <p14:creationId xmlns:p14="http://schemas.microsoft.com/office/powerpoint/2010/main" val="352554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935288" y="365125"/>
            <a:ext cx="9256712" cy="1325563"/>
          </a:xfrm>
        </p:spPr>
        <p:txBody>
          <a:bodyPr>
            <a:normAutofit/>
          </a:bodyPr>
          <a:lstStyle/>
          <a:p>
            <a:r>
              <a:rPr lang="pl-PL" sz="3100" dirty="0"/>
              <a:t>Złożoność projektu poprawy efektywności energetycznej</a:t>
            </a:r>
            <a:endParaRPr lang="en-GB" sz="31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203005" y="6078777"/>
            <a:ext cx="9613392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baseline="30000" dirty="0">
                <a:hlinkClick r:id="rId2"/>
              </a:rPr>
              <a:t>https://ec.europa.eu/energy/sites/ener/files/documents/pkazimierczyk_-_przyklad_projektu_poprawy_ee_w_formule_niemal_one-stop-shop.pdf</a:t>
            </a:r>
            <a:endParaRPr lang="pl-PL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572877" y="1795749"/>
          <a:ext cx="10873648" cy="396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601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Główne modele biznesowe wsparcia inwestorów projektu poprawy efektywności energetycznej</a:t>
            </a:r>
            <a:r>
              <a:rPr lang="pl-PL" sz="1100" dirty="0"/>
              <a:t>1</a:t>
            </a:r>
            <a:endParaRPr lang="en-GB" sz="1100" dirty="0"/>
          </a:p>
        </p:txBody>
      </p:sp>
      <p:graphicFrame>
        <p:nvGraphicFramePr>
          <p:cNvPr id="6" name="Symbol zastępczy zawartości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23537984"/>
              </p:ext>
            </p:extLst>
          </p:nvPr>
        </p:nvGraphicFramePr>
        <p:xfrm>
          <a:off x="299356" y="1268762"/>
          <a:ext cx="10515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8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443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07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315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7883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Nazwa modelu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Zakres</a:t>
                      </a:r>
                      <a:r>
                        <a:rPr lang="pl-PL" sz="1800" baseline="0" dirty="0"/>
                        <a:t> działań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Przykłady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Odpowiedzialność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5172">
                <a:tc>
                  <a:txBody>
                    <a:bodyPr/>
                    <a:lstStyle/>
                    <a:p>
                      <a:r>
                        <a:rPr lang="pl-PL" sz="1800" dirty="0"/>
                        <a:t>POBUDZAJĄCY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Upowszechnianie korzyści związanych</a:t>
                      </a:r>
                      <a:r>
                        <a:rPr lang="pl-PL" sz="1800" baseline="0" dirty="0"/>
                        <a:t> z poprawą efektywności energetycznej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Pomoc we wstępnym  określeniu optymalnego zakresu projektu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Szacunkowe</a:t>
                      </a:r>
                      <a:r>
                        <a:rPr lang="pl-PL" sz="1800" baseline="0" dirty="0"/>
                        <a:t> określenie korzyści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Działania informacyjne i edukacyjne we wszystkich grupach społecznych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Obiektywne</a:t>
                      </a:r>
                      <a:r>
                        <a:rPr lang="pl-PL" sz="1800" baseline="0" dirty="0"/>
                        <a:t> kalkulatory oszczędności energii w zależności od wybranego zestawu przedsięwzięć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Skuteczność trudna do określenia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/>
                        <a:t>Łatwo mierzalna liczbą udzielonych porad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/>
                        <a:t>Trudno mierzalna liczbą podjętych inwestycji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/>
                        <a:t>Bez monitoringu</a:t>
                      </a:r>
                      <a:r>
                        <a:rPr lang="pl-PL" sz="1800" baseline="0" dirty="0"/>
                        <a:t> efektu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36761">
                <a:tc>
                  <a:txBody>
                    <a:bodyPr/>
                    <a:lstStyle/>
                    <a:p>
                      <a:r>
                        <a:rPr lang="pl-PL" sz="1800" dirty="0"/>
                        <a:t>KOORDYNACYJNY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Identyfikacja uczestników projektu poprawy efektywności</a:t>
                      </a:r>
                      <a:r>
                        <a:rPr lang="pl-PL" sz="1800" baseline="0" dirty="0"/>
                        <a:t> energetycznej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Walidacja jakości usług świadczonych przez dostawców dóbr i usług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Skompletowanie w jednym miejscu informacji o wszystkich usługach dobrej jakości niezbędnych do przeprowadzenia projektu poprawy efektywności energetycznej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Brak odpowiedzialności za jakościowy rezultat projektu, spoczywa ona na wykonawcy</a:t>
                      </a:r>
                      <a:r>
                        <a:rPr lang="pl-PL" sz="1800" baseline="0" dirty="0"/>
                        <a:t> danej usługi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3160606" y="6572638"/>
            <a:ext cx="90774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dirty="0"/>
              <a:t>1</a:t>
            </a:r>
            <a:r>
              <a:rPr lang="pl-PL" sz="1000" dirty="0"/>
              <a:t> Z wykorzystaniem  </a:t>
            </a:r>
            <a:r>
              <a:rPr lang="pl-PL" sz="1000" dirty="0">
                <a:hlinkClick r:id="rId2"/>
              </a:rPr>
              <a:t>https://energy-cities.eu/wp-content/uploads/2020/07/INNOVATE_guide_web.pdf</a:t>
            </a:r>
            <a:r>
              <a:rPr lang="pl-PL" sz="1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4330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Główne modele biznesowe wsparcia inwestorów projektu poprawy efektywności energetycznej</a:t>
            </a:r>
            <a:endParaRPr lang="en-GB" sz="31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68441925"/>
              </p:ext>
            </p:extLst>
          </p:nvPr>
        </p:nvGraphicFramePr>
        <p:xfrm>
          <a:off x="623392" y="1433977"/>
          <a:ext cx="10515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986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8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Nazwa modelu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Zakres</a:t>
                      </a:r>
                      <a:r>
                        <a:rPr lang="pl-PL" sz="1800" baseline="0" dirty="0"/>
                        <a:t> działań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Przykłady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Odpowiedzialność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29360">
                <a:tc>
                  <a:txBody>
                    <a:bodyPr/>
                    <a:lstStyle/>
                    <a:p>
                      <a:r>
                        <a:rPr lang="pl-PL" sz="1800" dirty="0"/>
                        <a:t>INWESTOR</a:t>
                      </a:r>
                      <a:r>
                        <a:rPr lang="pl-PL" sz="1800" baseline="0" dirty="0"/>
                        <a:t> ZASTĘPCZY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Zarządzanie projektem</a:t>
                      </a:r>
                      <a:r>
                        <a:rPr lang="pl-PL" sz="1800" baseline="0" dirty="0"/>
                        <a:t> całościowo bądź  w wybranym przez inwestora zakresie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Zakontraktowanie</a:t>
                      </a:r>
                      <a:r>
                        <a:rPr lang="pl-PL" sz="1800" baseline="0" dirty="0"/>
                        <a:t> p</a:t>
                      </a:r>
                      <a:r>
                        <a:rPr lang="pl-PL" sz="1800" dirty="0"/>
                        <a:t>rac</a:t>
                      </a:r>
                      <a:r>
                        <a:rPr lang="pl-PL" sz="1800" baseline="0" dirty="0"/>
                        <a:t> przygotowawczych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Pozyskanie finansowania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Zakontraktowanie i rozliczenie wykonawców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Rozliczenie finansowania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Wdrożenie monitorowania efektów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Odpowiada </a:t>
                      </a:r>
                      <a:r>
                        <a:rPr lang="pl-PL" sz="1800" dirty="0" smtClean="0"/>
                        <a:t>za </a:t>
                      </a:r>
                      <a:r>
                        <a:rPr lang="pl-PL" sz="1800" dirty="0"/>
                        <a:t>skuteczność</a:t>
                      </a:r>
                      <a:r>
                        <a:rPr lang="pl-PL" sz="1800" baseline="0" dirty="0"/>
                        <a:t> projektu i pośrednio za jakość wykonanych prac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Nie w pełni odpowiada za efekty energetyczne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pl-PL" sz="1800"/>
                        <a:t>FIRMA</a:t>
                      </a:r>
                      <a:r>
                        <a:rPr lang="pl-PL" sz="1800" baseline="0"/>
                        <a:t> ESCO</a:t>
                      </a:r>
                      <a:endParaRPr lang="pl-PL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Przeprowadzenie projektu</a:t>
                      </a:r>
                      <a:r>
                        <a:rPr lang="pl-PL" sz="1800" baseline="0" dirty="0"/>
                        <a:t> od powstania potrzeby do jego rozliczenia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Realizacja wszystkich zadań niezbędnych w projekcie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Pełna odpowiedzialność</a:t>
                      </a:r>
                      <a:r>
                        <a:rPr lang="pl-PL" sz="1800" baseline="0" dirty="0"/>
                        <a:t> za jakość i efekt energetyczny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Pełna lub częściowa spłata kosztów projektu z oszczędności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9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Formy organizacyjno-prawne one-stop-shop</a:t>
            </a:r>
            <a:endParaRPr lang="en-GB" sz="31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55666258"/>
              </p:ext>
            </p:extLst>
          </p:nvPr>
        </p:nvGraphicFramePr>
        <p:xfrm>
          <a:off x="767408" y="1304765"/>
          <a:ext cx="10515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176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19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8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1583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Nazwa formy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Przykłady</a:t>
                      </a:r>
                      <a:r>
                        <a:rPr lang="pl-PL" sz="1800" baseline="0" dirty="0"/>
                        <a:t> wdrożenia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Plusy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Minusy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27365">
                <a:tc>
                  <a:txBody>
                    <a:bodyPr/>
                    <a:lstStyle/>
                    <a:p>
                      <a:r>
                        <a:rPr lang="pl-PL" sz="1800" dirty="0"/>
                        <a:t>PUBLICZNA</a:t>
                      </a:r>
                      <a:r>
                        <a:rPr lang="pl-PL" sz="1800" baseline="0" dirty="0"/>
                        <a:t> WEWNĘTRZNA</a:t>
                      </a:r>
                    </a:p>
                    <a:p>
                      <a:r>
                        <a:rPr lang="pl-PL" sz="1800" baseline="0" dirty="0"/>
                        <a:t>(jednostka organizacyjna wewnątrz </a:t>
                      </a:r>
                      <a:r>
                        <a:rPr lang="pl-PL" sz="1800" baseline="0" dirty="0" err="1"/>
                        <a:t>jst</a:t>
                      </a:r>
                      <a:r>
                        <a:rPr lang="pl-PL" sz="1800" baseline="0" dirty="0"/>
                        <a:t>)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Miasta: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Frederikshavn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Litomĕřice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Mantova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Aradippou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CYP</a:t>
                      </a:r>
                    </a:p>
                    <a:p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Lille FR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Poparcie polityczne ze strony samorządu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Bezpośrednia kontrola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Możliwe uzyskanie dofinansowania na utworzenie 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Mniej aktywna forma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Wykluczona</a:t>
                      </a:r>
                      <a:r>
                        <a:rPr lang="pl-PL" sz="1800" baseline="0" dirty="0"/>
                        <a:t> dla modelu ESCO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Trudności z oddelegowaniem lub znalezieniem personelu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Zależność od budżetu </a:t>
                      </a:r>
                      <a:r>
                        <a:rPr lang="pl-PL" sz="1800" baseline="0" dirty="0" err="1"/>
                        <a:t>jst</a:t>
                      </a:r>
                      <a:endParaRPr lang="pl-PL" sz="1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Słabsza widoczność</a:t>
                      </a:r>
                      <a:r>
                        <a:rPr lang="pl-PL" sz="1800" baseline="0" dirty="0"/>
                        <a:t> dla użytkowników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1760">
                <a:tc>
                  <a:txBody>
                    <a:bodyPr/>
                    <a:lstStyle/>
                    <a:p>
                      <a:r>
                        <a:rPr lang="pl-PL" sz="1800" dirty="0"/>
                        <a:t>PUBLICZNA ZEWNĘTRZNA</a:t>
                      </a:r>
                    </a:p>
                    <a:p>
                      <a:r>
                        <a:rPr lang="pl-PL" sz="1800" dirty="0"/>
                        <a:t>(podmioty</a:t>
                      </a:r>
                      <a:r>
                        <a:rPr lang="pl-PL" sz="1800" baseline="0" dirty="0"/>
                        <a:t> z udziałem </a:t>
                      </a:r>
                      <a:r>
                        <a:rPr lang="pl-PL" sz="1800" baseline="0" dirty="0" err="1"/>
                        <a:t>jst</a:t>
                      </a:r>
                      <a:r>
                        <a:rPr lang="pl-PL" sz="1800" baseline="0" dirty="0"/>
                        <a:t> celowe, bądź </a:t>
                      </a:r>
                      <a:r>
                        <a:rPr lang="pl-PL" sz="1800" baseline="0" dirty="0" smtClean="0"/>
                        <a:t>istniejące, </a:t>
                      </a:r>
                      <a:r>
                        <a:rPr lang="pl-PL" sz="1800" baseline="0" dirty="0"/>
                        <a:t>typu agencje)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Haut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France (Pass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Picardie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Rénovation4) FR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Local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agency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Grand Lyon5 FR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Extremadura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Region Energy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Agency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(AGENEX) 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Heerlen one-stop-shop NL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Bardziej aktywna forma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Szybkie utworzenie lub wykorzystanie istniejącego podmiotu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Niezależny budżet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Wyraźny sygnał polityczny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Ograniczona 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Formy organizacyjno-prawne one-stop-shop</a:t>
            </a:r>
            <a:endParaRPr lang="en-GB" sz="31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1212443"/>
              </p:ext>
            </p:extLst>
          </p:nvPr>
        </p:nvGraphicFramePr>
        <p:xfrm>
          <a:off x="443372" y="1484784"/>
          <a:ext cx="10515600" cy="529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986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8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Nazwa formy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Przykłady</a:t>
                      </a:r>
                      <a:r>
                        <a:rPr lang="pl-PL" sz="1800" baseline="0" dirty="0"/>
                        <a:t> wdrożenia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Plusy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Minusy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7280">
                <a:tc>
                  <a:txBody>
                    <a:bodyPr/>
                    <a:lstStyle/>
                    <a:p>
                      <a:r>
                        <a:rPr lang="pl-PL" sz="1800" dirty="0"/>
                        <a:t>PODMIOT</a:t>
                      </a:r>
                      <a:r>
                        <a:rPr lang="pl-PL" sz="1800" baseline="0" dirty="0"/>
                        <a:t> PUBLICZNO-PRYWATNY</a:t>
                      </a:r>
                    </a:p>
                    <a:p>
                      <a:r>
                        <a:rPr lang="pl-PL" sz="1800" baseline="0" dirty="0"/>
                        <a:t>(spółka, fundacja, stowarzyszenie)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Sociétés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d’économie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mixte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 </a:t>
                      </a:r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(SEM) </a:t>
                      </a:r>
                      <a:r>
                        <a:rPr lang="pl-PL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Francji: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Grand Est</a:t>
                      </a:r>
                      <a:r>
                        <a:rPr lang="pl-PL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Region (Oktave) Ile 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France Region (Ile de France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Énergies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Nouvelle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Aquitaine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Region (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Artéé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Udział zasobów prywatnych finansowych i kompetencyjnych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Rozłożone ryzyko inwestycyjne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Wyraźny sygnał polityczny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Wydłużony czas i zwiększone koszty utworzenia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Większe wymagania od zarządzających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Konieczność bilansowania kosztów</a:t>
                      </a:r>
                      <a:r>
                        <a:rPr lang="pl-PL" sz="1800" baseline="0" dirty="0"/>
                        <a:t> z przychodami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29360">
                <a:tc>
                  <a:txBody>
                    <a:bodyPr/>
                    <a:lstStyle/>
                    <a:p>
                      <a:r>
                        <a:rPr lang="pl-PL" sz="1800" dirty="0"/>
                        <a:t>PODMIOTY PRYWATNE</a:t>
                      </a:r>
                    </a:p>
                    <a:p>
                      <a:r>
                        <a:rPr lang="pl-PL" sz="1800" dirty="0"/>
                        <a:t>(wolnorynkowe</a:t>
                      </a:r>
                      <a:r>
                        <a:rPr lang="pl-PL" sz="1800" baseline="0" dirty="0"/>
                        <a:t> lub wybrane przez </a:t>
                      </a:r>
                      <a:r>
                        <a:rPr lang="pl-PL" sz="1800" baseline="0" dirty="0" err="1"/>
                        <a:t>jst</a:t>
                      </a:r>
                      <a:r>
                        <a:rPr lang="pl-PL" sz="1800" baseline="0" dirty="0"/>
                        <a:t> droga zamówień publicznych bądź koncesjonowane przez </a:t>
                      </a:r>
                      <a:r>
                        <a:rPr lang="pl-PL" sz="1800" baseline="0" dirty="0" err="1"/>
                        <a:t>jst</a:t>
                      </a:r>
                      <a:r>
                        <a:rPr lang="pl-PL" sz="1800" baseline="0" dirty="0"/>
                        <a:t>)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Projekty </a:t>
                      </a:r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Parity UK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KAW  NL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Klimatfastigheter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Småland</a:t>
                      </a: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Wyłączność niepublicznych zasobów finansowych i kompetencyjnych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Ryzyko inwestycyjne po stronie OSS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Aktywna forma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Brak bezpośredniej kontroli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dirty="0"/>
                        <a:t>Postawienie</a:t>
                      </a:r>
                      <a:r>
                        <a:rPr lang="pl-PL" sz="1800" baseline="0" dirty="0"/>
                        <a:t> „na jednego konia”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800" baseline="0" dirty="0"/>
                        <a:t>Mniejsza stabilność z uwagi na możliwość ograniczania budżetów </a:t>
                      </a:r>
                      <a:r>
                        <a:rPr lang="pl-PL" sz="1800" baseline="0" dirty="0" err="1"/>
                        <a:t>jst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9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OSS – jak wdrożyć w Polsce na poziomie regionalnym</a:t>
            </a:r>
            <a:endParaRPr lang="en-GB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676400" y="1420814"/>
            <a:ext cx="10515600" cy="4959351"/>
          </a:xfrm>
        </p:spPr>
        <p:txBody>
          <a:bodyPr>
            <a:normAutofit/>
          </a:bodyPr>
          <a:lstStyle/>
          <a:p>
            <a:r>
              <a:rPr lang="pl-PL" dirty="0"/>
              <a:t>Identyfikacja potrzeb wsparcia (można wykorzystać diagnozy regionalne </a:t>
            </a:r>
            <a:r>
              <a:rPr lang="pl-PL" dirty="0" err="1"/>
              <a:t>RoundBaltic</a:t>
            </a:r>
            <a:r>
              <a:rPr lang="pl-PL" dirty="0"/>
              <a:t> w 7 województwach) inwestorów w podejmowaniu projektów poprawy efektywności energetycznej przez właścicieli :</a:t>
            </a:r>
          </a:p>
          <a:p>
            <a:pPr lvl="1"/>
            <a:r>
              <a:rPr lang="pl-PL" dirty="0"/>
              <a:t>Budynków jednorodzinnych</a:t>
            </a:r>
          </a:p>
          <a:p>
            <a:pPr lvl="1"/>
            <a:r>
              <a:rPr lang="pl-PL" dirty="0"/>
              <a:t>Budynków wielorodzinnych</a:t>
            </a:r>
          </a:p>
          <a:p>
            <a:pPr lvl="1"/>
            <a:r>
              <a:rPr lang="pl-PL" dirty="0"/>
              <a:t>Budynków użyteczności publicznej </a:t>
            </a:r>
            <a:r>
              <a:rPr lang="pl-PL" dirty="0" err="1"/>
              <a:t>jst</a:t>
            </a:r>
            <a:endParaRPr lang="pl-PL" dirty="0"/>
          </a:p>
          <a:p>
            <a:pPr lvl="1"/>
            <a:r>
              <a:rPr lang="pl-PL" dirty="0"/>
              <a:t>MŚP</a:t>
            </a:r>
          </a:p>
          <a:p>
            <a:pPr lvl="1"/>
            <a:r>
              <a:rPr lang="pl-PL" dirty="0"/>
              <a:t>Innej infrastruktury miejskiej</a:t>
            </a:r>
          </a:p>
          <a:p>
            <a:r>
              <a:rPr lang="pl-PL" dirty="0"/>
              <a:t>Decyzja o podjęciu tej działalności i wyborze formy organizacyjno-prawnej</a:t>
            </a:r>
          </a:p>
          <a:p>
            <a:pPr lvl="1"/>
            <a:r>
              <a:rPr lang="pl-PL" dirty="0"/>
              <a:t>przez </a:t>
            </a:r>
            <a:r>
              <a:rPr lang="pl-PL" dirty="0" err="1"/>
              <a:t>jst</a:t>
            </a:r>
            <a:endParaRPr lang="pl-PL" dirty="0"/>
          </a:p>
          <a:p>
            <a:pPr lvl="1"/>
            <a:r>
              <a:rPr lang="pl-PL" dirty="0"/>
              <a:t>przez podmioty niepubliczne</a:t>
            </a:r>
          </a:p>
          <a:p>
            <a:r>
              <a:rPr lang="pl-PL" dirty="0"/>
              <a:t>Przygotowanie planu działalności, biznes-planu</a:t>
            </a:r>
          </a:p>
          <a:p>
            <a:r>
              <a:rPr lang="pl-PL" dirty="0"/>
              <a:t>Aplikowanie o wsparcie na utworzenie OSS na poziomie regionalnym</a:t>
            </a:r>
          </a:p>
          <a:p>
            <a:r>
              <a:rPr lang="pl-PL" b="1" dirty="0">
                <a:solidFill>
                  <a:srgbClr val="00B050"/>
                </a:solidFill>
              </a:rPr>
              <a:t>Wsparcie dla </a:t>
            </a:r>
            <a:r>
              <a:rPr lang="pl-PL" b="1" dirty="0" err="1">
                <a:solidFill>
                  <a:srgbClr val="00B050"/>
                </a:solidFill>
              </a:rPr>
              <a:t>jst</a:t>
            </a:r>
            <a:r>
              <a:rPr lang="pl-PL" b="1" dirty="0">
                <a:solidFill>
                  <a:srgbClr val="00B050"/>
                </a:solidFill>
              </a:rPr>
              <a:t> niższego szczebla w tworzeniu lokalnych OSS</a:t>
            </a:r>
          </a:p>
        </p:txBody>
      </p:sp>
    </p:spTree>
    <p:extLst>
      <p:ext uri="{BB962C8B-B14F-4D97-AF65-F5344CB8AC3E}">
        <p14:creationId xmlns:p14="http://schemas.microsoft.com/office/powerpoint/2010/main" val="232169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Pożądane cechy OSS</a:t>
            </a:r>
            <a:r>
              <a:rPr lang="pl-PL" sz="1200" dirty="0"/>
              <a:t>1</a:t>
            </a:r>
            <a:endParaRPr lang="en-GB" sz="1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731404" y="1709415"/>
            <a:ext cx="10515600" cy="4959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Organizacja KOI powinna posiadać następujące cechy oraz spełniać wymienione niżej wymagania:</a:t>
            </a:r>
            <a:endParaRPr lang="pl-PL" sz="3600" dirty="0"/>
          </a:p>
          <a:p>
            <a:pPr lvl="0"/>
            <a:r>
              <a:rPr lang="pl-PL" dirty="0"/>
              <a:t>Sprawdzona kompetencja świadczenia usług w zakresie: </a:t>
            </a:r>
            <a:endParaRPr lang="pl-PL" sz="3600" dirty="0"/>
          </a:p>
          <a:p>
            <a:pPr lvl="1"/>
            <a:r>
              <a:rPr lang="pl-PL" dirty="0"/>
              <a:t>przygotowania i przeprowadzenia inwestycji, pozyskania finansowania zewnętrznego, rozliczenia inwestycji i sprawdzenia efektów jej realizacji, </a:t>
            </a:r>
            <a:endParaRPr lang="pl-PL" sz="3200" dirty="0"/>
          </a:p>
          <a:p>
            <a:pPr lvl="1"/>
            <a:r>
              <a:rPr lang="pl-PL" dirty="0"/>
              <a:t>zagwarantowania efektu energetycznego założonego na etapie przygotowawczym, zarówno dla prostych jak również kompleksowych projektów inwestycyjnych.</a:t>
            </a:r>
            <a:endParaRPr lang="pl-PL" sz="3200" dirty="0"/>
          </a:p>
          <a:p>
            <a:pPr lvl="0"/>
            <a:r>
              <a:rPr lang="pl-PL" dirty="0"/>
              <a:t>Budzić zaufanie u inwestorów, instytucji finansujących oraz wśród wykonawców robót.</a:t>
            </a:r>
            <a:endParaRPr lang="pl-PL" sz="3600" dirty="0"/>
          </a:p>
          <a:p>
            <a:pPr lvl="0"/>
            <a:r>
              <a:rPr lang="pl-PL" dirty="0"/>
              <a:t>Być neutralna (niezależna) wobec dostawców dóbr i usług dla potrzeb realizacji inwestycji.</a:t>
            </a:r>
            <a:endParaRPr lang="pl-PL" sz="36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251684" y="6362071"/>
            <a:ext cx="7187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dirty="0"/>
              <a:t>1</a:t>
            </a:r>
            <a:r>
              <a:rPr lang="pl-PL" sz="1100" dirty="0"/>
              <a:t> Sprawozdanie z Drugiego Okrągłego Stołu dot. finansowania efektywności energetycznej w Polsce, Warszawa 2019 (</a:t>
            </a:r>
            <a:r>
              <a:rPr lang="pl-PL" sz="1100" u="sng" dirty="0">
                <a:hlinkClick r:id="rId2"/>
              </a:rPr>
              <a:t>link</a:t>
            </a:r>
            <a:r>
              <a:rPr lang="pl-PL" sz="11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51478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0990F0-8BE3-4119-9C4E-515C0E88DF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35301" y="365125"/>
            <a:ext cx="9156700" cy="1055688"/>
          </a:xfrm>
        </p:spPr>
        <p:txBody>
          <a:bodyPr>
            <a:normAutofit/>
          </a:bodyPr>
          <a:lstStyle/>
          <a:p>
            <a:r>
              <a:rPr lang="pl-PL" sz="3100" dirty="0"/>
              <a:t>Pożądane cechy OSS</a:t>
            </a:r>
            <a:r>
              <a:rPr lang="pl-PL" sz="1100" dirty="0"/>
              <a:t>1</a:t>
            </a:r>
            <a:endParaRPr lang="en-GB" sz="1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676400" y="1420814"/>
            <a:ext cx="10515600" cy="4959351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Posiadać umiejętność i doświadczenie w rozwiązywaniu problemów występujących </a:t>
            </a:r>
            <a:br>
              <a:rPr lang="pl-PL" dirty="0"/>
            </a:br>
            <a:r>
              <a:rPr lang="pl-PL" dirty="0"/>
              <a:t>w procesach inwestycyjnych.</a:t>
            </a:r>
            <a:endParaRPr lang="pl-PL" sz="3600" dirty="0"/>
          </a:p>
          <a:p>
            <a:pPr lvl="0"/>
            <a:r>
              <a:rPr lang="pl-PL" dirty="0"/>
              <a:t>Posiadać zasoby finansowe i kadrowe do podjęcia się odpowiedzialności za realizację inwestycji oraz osiągnięcie założonych efektów w sensownym okresie po jej zakończeniu / oddaniu do użytkowania.</a:t>
            </a:r>
            <a:endParaRPr lang="pl-PL" sz="3600" dirty="0"/>
          </a:p>
          <a:p>
            <a:r>
              <a:rPr lang="pl-PL" dirty="0"/>
              <a:t>Usługę KOI mogą oferować organizacje i podmioty, które brały udział w przeprowadzaniu projektów poprawy efektywności energetycznej, w tym:</a:t>
            </a:r>
            <a:endParaRPr lang="pl-PL" sz="3600" dirty="0"/>
          </a:p>
          <a:p>
            <a:pPr lvl="1"/>
            <a:r>
              <a:rPr lang="pl-PL" dirty="0"/>
              <a:t>Zarządcy nieruchomości niepublicznych i publicznych (</a:t>
            </a:r>
            <a:r>
              <a:rPr lang="pl-PL" dirty="0" err="1"/>
              <a:t>jst</a:t>
            </a:r>
            <a:r>
              <a:rPr lang="pl-PL" dirty="0"/>
              <a:t>),</a:t>
            </a:r>
            <a:endParaRPr lang="pl-PL" sz="3200" dirty="0"/>
          </a:p>
          <a:p>
            <a:pPr lvl="1"/>
            <a:r>
              <a:rPr lang="pl-PL" dirty="0"/>
              <a:t>Agencje energetyczne, </a:t>
            </a:r>
            <a:endParaRPr lang="pl-PL" sz="3200" dirty="0"/>
          </a:p>
          <a:p>
            <a:pPr lvl="1"/>
            <a:r>
              <a:rPr lang="pl-PL" dirty="0"/>
              <a:t>Profesjonalni audytorzy energetyczni, </a:t>
            </a:r>
            <a:endParaRPr lang="pl-PL" sz="3200" dirty="0"/>
          </a:p>
          <a:p>
            <a:pPr lvl="1"/>
            <a:r>
              <a:rPr lang="pl-PL" dirty="0"/>
              <a:t>Instytucje Otoczenia Biznesu, </a:t>
            </a:r>
            <a:endParaRPr lang="pl-PL" sz="3200" dirty="0"/>
          </a:p>
          <a:p>
            <a:pPr lvl="1"/>
            <a:r>
              <a:rPr lang="pl-PL" dirty="0"/>
              <a:t>Przedsiębiorstwa Usług Energetycznych (ESCO).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508212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_Cover">
  <a:themeElements>
    <a:clrScheme name="EIB PPT Template 12">
      <a:dk1>
        <a:srgbClr val="000000"/>
      </a:dk1>
      <a:lt1>
        <a:srgbClr val="FFFFFF"/>
      </a:lt1>
      <a:dk2>
        <a:srgbClr val="015CAB"/>
      </a:dk2>
      <a:lt2>
        <a:srgbClr val="808080"/>
      </a:lt2>
      <a:accent1>
        <a:srgbClr val="00CC99"/>
      </a:accent1>
      <a:accent2>
        <a:srgbClr val="015CAB"/>
      </a:accent2>
      <a:accent3>
        <a:srgbClr val="FFFFFF"/>
      </a:accent3>
      <a:accent4>
        <a:srgbClr val="000000"/>
      </a:accent4>
      <a:accent5>
        <a:srgbClr val="AAE2CA"/>
      </a:accent5>
      <a:accent6>
        <a:srgbClr val="01539B"/>
      </a:accent6>
      <a:hlink>
        <a:srgbClr val="015CAB"/>
      </a:hlink>
      <a:folHlink>
        <a:srgbClr val="B2B2B2"/>
      </a:folHlink>
    </a:clrScheme>
    <a:fontScheme name="EIB PPT Template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EIB PPT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B PPT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12">
        <a:dk1>
          <a:srgbClr val="000000"/>
        </a:dk1>
        <a:lt1>
          <a:srgbClr val="FFFFFF"/>
        </a:lt1>
        <a:dk2>
          <a:srgbClr val="015CAB"/>
        </a:dk2>
        <a:lt2>
          <a:srgbClr val="808080"/>
        </a:lt2>
        <a:accent1>
          <a:srgbClr val="00CC99"/>
        </a:accent1>
        <a:accent2>
          <a:srgbClr val="015CAB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1539B"/>
        </a:accent6>
        <a:hlink>
          <a:srgbClr val="015CAB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Inside">
  <a:themeElements>
    <a:clrScheme name="EIB PPT Template 12">
      <a:dk1>
        <a:srgbClr val="000000"/>
      </a:dk1>
      <a:lt1>
        <a:srgbClr val="FFFFFF"/>
      </a:lt1>
      <a:dk2>
        <a:srgbClr val="015CAB"/>
      </a:dk2>
      <a:lt2>
        <a:srgbClr val="808080"/>
      </a:lt2>
      <a:accent1>
        <a:srgbClr val="00CC99"/>
      </a:accent1>
      <a:accent2>
        <a:srgbClr val="015CAB"/>
      </a:accent2>
      <a:accent3>
        <a:srgbClr val="FFFFFF"/>
      </a:accent3>
      <a:accent4>
        <a:srgbClr val="000000"/>
      </a:accent4>
      <a:accent5>
        <a:srgbClr val="AAE2CA"/>
      </a:accent5>
      <a:accent6>
        <a:srgbClr val="01539B"/>
      </a:accent6>
      <a:hlink>
        <a:srgbClr val="015CAB"/>
      </a:hlink>
      <a:folHlink>
        <a:srgbClr val="B2B2B2"/>
      </a:folHlink>
    </a:clrScheme>
    <a:fontScheme name="EIB PPT Template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EIB PPT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B PPT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B PPT Template 12">
        <a:dk1>
          <a:srgbClr val="000000"/>
        </a:dk1>
        <a:lt1>
          <a:srgbClr val="FFFFFF"/>
        </a:lt1>
        <a:dk2>
          <a:srgbClr val="015CAB"/>
        </a:dk2>
        <a:lt2>
          <a:srgbClr val="808080"/>
        </a:lt2>
        <a:accent1>
          <a:srgbClr val="00CC99"/>
        </a:accent1>
        <a:accent2>
          <a:srgbClr val="015CAB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1539B"/>
        </a:accent6>
        <a:hlink>
          <a:srgbClr val="015CAB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Niestandardowy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B2769"/>
      </a:accent1>
      <a:accent2>
        <a:srgbClr val="E9A451"/>
      </a:accent2>
      <a:accent3>
        <a:srgbClr val="768E8D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16025</TotalTime>
  <Words>786</Words>
  <Application>Microsoft Office PowerPoint</Application>
  <PresentationFormat>Panoramiczny</PresentationFormat>
  <Paragraphs>173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11</vt:i4>
      </vt:variant>
    </vt:vector>
  </HeadingPairs>
  <TitlesOfParts>
    <vt:vector size="19" baseType="lpstr">
      <vt:lpstr>游ゴシック</vt:lpstr>
      <vt:lpstr>Arial</vt:lpstr>
      <vt:lpstr>Calibri</vt:lpstr>
      <vt:lpstr>Calibri Light</vt:lpstr>
      <vt:lpstr>Times New Roman</vt:lpstr>
      <vt:lpstr>1_Cover</vt:lpstr>
      <vt:lpstr>2_Inside</vt:lpstr>
      <vt:lpstr>Motyw pakietu Office</vt:lpstr>
      <vt:lpstr>Modele one-stop-shop na poziomie regionalnym – doświadczenia UE</vt:lpstr>
      <vt:lpstr>Złożoność projektu poprawy efektywności energetycznej</vt:lpstr>
      <vt:lpstr>Główne modele biznesowe wsparcia inwestorów projektu poprawy efektywności energetycznej1</vt:lpstr>
      <vt:lpstr>Główne modele biznesowe wsparcia inwestorów projektu poprawy efektywności energetycznej</vt:lpstr>
      <vt:lpstr>Formy organizacyjno-prawne one-stop-shop</vt:lpstr>
      <vt:lpstr>Formy organizacyjno-prawne one-stop-shop</vt:lpstr>
      <vt:lpstr>OSS – jak wdrożyć w Polsce na poziomie regionalnym</vt:lpstr>
      <vt:lpstr>Pożądane cechy OSS1</vt:lpstr>
      <vt:lpstr>Pożądane cechy OSS1</vt:lpstr>
      <vt:lpstr>Schematy lokalnego rynku usług energetycznych do obsługi przez OSS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EIB Corporate presentation 2013</dc:title>
  <dc:creator>EIB</dc:creator>
  <cp:lastModifiedBy>Andrzej Rajkiewicz</cp:lastModifiedBy>
  <cp:revision>277</cp:revision>
  <cp:lastPrinted>2017-10-03T09:16:40Z</cp:lastPrinted>
  <dcterms:created xsi:type="dcterms:W3CDTF">2006-01-26T09:30:31Z</dcterms:created>
  <dcterms:modified xsi:type="dcterms:W3CDTF">2021-11-14T20:30:02Z</dcterms:modified>
</cp:coreProperties>
</file>